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0" r:id="rId1"/>
    <p:sldMasterId id="2147483671" r:id="rId2"/>
  </p:sldMasterIdLst>
  <p:notesMasterIdLst>
    <p:notesMasterId r:id="rId26"/>
  </p:notesMasterIdLst>
  <p:sldIdLst>
    <p:sldId id="256" r:id="rId3"/>
    <p:sldId id="257" r:id="rId4"/>
    <p:sldId id="275" r:id="rId5"/>
    <p:sldId id="261" r:id="rId6"/>
    <p:sldId id="269" r:id="rId7"/>
    <p:sldId id="270" r:id="rId8"/>
    <p:sldId id="258" r:id="rId9"/>
    <p:sldId id="260" r:id="rId10"/>
    <p:sldId id="263" r:id="rId11"/>
    <p:sldId id="271" r:id="rId12"/>
    <p:sldId id="272" r:id="rId13"/>
    <p:sldId id="276" r:id="rId14"/>
    <p:sldId id="273" r:id="rId15"/>
    <p:sldId id="274" r:id="rId16"/>
    <p:sldId id="277" r:id="rId17"/>
    <p:sldId id="279" r:id="rId18"/>
    <p:sldId id="280" r:id="rId19"/>
    <p:sldId id="281" r:id="rId20"/>
    <p:sldId id="282" r:id="rId21"/>
    <p:sldId id="278" r:id="rId22"/>
    <p:sldId id="283" r:id="rId23"/>
    <p:sldId id="262" r:id="rId24"/>
    <p:sldId id="267" r:id="rId25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40"/>
    <p:restoredTop sz="81335"/>
  </p:normalViewPr>
  <p:slideViewPr>
    <p:cSldViewPr snapToGrid="0">
      <p:cViewPr varScale="1">
        <p:scale>
          <a:sx n="175" d="100"/>
          <a:sy n="175" d="100"/>
        </p:scale>
        <p:origin x="176" y="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1d9d5ac8c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01d9d5ac8c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01d9d5ac8c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01d9d5ac8c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8023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01d9d5ac8c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01d9d5ac8c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558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01d9d5ac8c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01d9d5ac8c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081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01d9d5ac8c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01d9d5ac8c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019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1d9d5ac8c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1d9d5ac8c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178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1d9d5ac8c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1d9d5ac8c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This is a very audience-specific interlude; I’ll be speaking right after one of the main PostGIS </a:t>
            </a:r>
            <a:r>
              <a:rPr lang="en-CA" dirty="0" err="1"/>
              <a:t>devs</a:t>
            </a:r>
            <a:r>
              <a:rPr lang="en-CA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1057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1d9d5ac8c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1d9d5ac8c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This is our largest area of shallow water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4441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1d9d5ac8c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1d9d5ac8c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Simple enough in the reef extent layer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0018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1d9d5ac8c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1d9d5ac8c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But look at the complexity of the seagrass shapes, and the extent of the sand area.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811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1d9d5ac8c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1d9d5ac8c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Hidden complexity of the coastline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1910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1d9d5ac8c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1d9d5ac8c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Stress the ongoing relationship to the waters in all </a:t>
            </a:r>
            <a:r>
              <a:rPr lang="en-CA"/>
              <a:t>3 cases.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1d9d5ac8c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1d9d5ac8c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Look at all those islands!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82266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1d9d5ac8c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1d9d5ac8c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0076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01d9d5ac8c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01d9d5ac8c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01d9d5ac8c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01d9d5ac8c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for listening, please use the QR code for links to the resources mentioned and to stay in touch!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1d9d5ac8c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1d9d5ac8c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9301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01d9d5ac8c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01d9d5ac8c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454545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01d9d5ac8c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01d9d5ac8c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454545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41599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01d9d5ac8c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01d9d5ac8c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454545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75010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1d9d5ac8c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01d9d5ac8c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Also talk about my own role here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01d9d5ac8c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01d9d5ac8c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01d9d5ac8c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01d9d5ac8c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32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322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Feedback@AllenCoralAtlas.or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hyperlink" Target="mailto:eg@eldang.xyz" TargetMode="External"/><Relationship Id="rId4" Type="http://schemas.openxmlformats.org/officeDocument/2006/relationships/hyperlink" Target="https://eldang.xy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25D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 rotWithShape="1">
          <a:blip r:embed="rId3">
            <a:alphaModFix amt="80000"/>
          </a:blip>
          <a:srcRect b="17776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>
            <a:spLocks noGrp="1"/>
          </p:cNvSpPr>
          <p:nvPr>
            <p:ph type="ctrTitle"/>
          </p:nvPr>
        </p:nvSpPr>
        <p:spPr>
          <a:xfrm>
            <a:off x="311708" y="7815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Allen </a:t>
            </a:r>
            <a:r>
              <a:rPr lang="en" sz="4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Coral Atlas</a:t>
            </a:r>
            <a:endParaRPr sz="4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</a:rPr>
              <a:t>Mapping and monitoring the world’s coral reefs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</a:rPr>
              <a:t>(from space)</a:t>
            </a:r>
            <a:endParaRPr sz="20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261344" y="910725"/>
            <a:ext cx="4006500" cy="368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238350" y="534650"/>
            <a:ext cx="40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 b="1" dirty="0"/>
              <a:t>The products</a:t>
            </a:r>
            <a:endParaRPr sz="2300" b="1"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307331" y="1007850"/>
            <a:ext cx="4006500" cy="3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/>
              <a:t>Habitat maps</a:t>
            </a:r>
          </a:p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/>
              <a:t>Statistics</a:t>
            </a:r>
            <a:endParaRPr dirty="0"/>
          </a:p>
        </p:txBody>
      </p:sp>
      <p:pic>
        <p:nvPicPr>
          <p:cNvPr id="155" name="Google Shape;155;p32"/>
          <p:cNvPicPr preferRelativeResize="0"/>
          <p:nvPr/>
        </p:nvPicPr>
        <p:blipFill rotWithShape="1">
          <a:blip r:embed="rId3">
            <a:alphaModFix/>
          </a:blip>
          <a:srcRect l="10140" r="10140" b="2419"/>
          <a:stretch/>
        </p:blipFill>
        <p:spPr>
          <a:xfrm>
            <a:off x="4408522" y="0"/>
            <a:ext cx="4735478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249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261344" y="910725"/>
            <a:ext cx="4006500" cy="368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238350" y="534650"/>
            <a:ext cx="40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 b="1" dirty="0"/>
              <a:t>The products</a:t>
            </a:r>
            <a:endParaRPr sz="2300" b="1"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307331" y="1007850"/>
            <a:ext cx="4006500" cy="3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/>
              <a:t>Habitat maps</a:t>
            </a:r>
          </a:p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/>
              <a:t>Statistics</a:t>
            </a:r>
          </a:p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/>
              <a:t>Turbidity</a:t>
            </a:r>
            <a:endParaRPr dirty="0"/>
          </a:p>
        </p:txBody>
      </p:sp>
      <p:pic>
        <p:nvPicPr>
          <p:cNvPr id="6" name="Google Shape;163;p33">
            <a:extLst>
              <a:ext uri="{FF2B5EF4-FFF2-40B4-BE49-F238E27FC236}">
                <a16:creationId xmlns:a16="http://schemas.microsoft.com/office/drawing/2014/main" id="{D36ED74E-E8F3-4940-B4DC-11C789FC22B3}"/>
              </a:ext>
            </a:extLst>
          </p:cNvPr>
          <p:cNvPicPr preferRelativeResize="0"/>
          <p:nvPr/>
        </p:nvPicPr>
        <p:blipFill>
          <a:blip r:embed="rId3"/>
          <a:srcRect l="4071" r="4071"/>
          <a:stretch/>
        </p:blipFill>
        <p:spPr>
          <a:xfrm>
            <a:off x="4746300" y="0"/>
            <a:ext cx="43977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76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261344" y="910725"/>
            <a:ext cx="4006500" cy="368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238350" y="534650"/>
            <a:ext cx="40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 b="1" dirty="0"/>
              <a:t>The products</a:t>
            </a:r>
            <a:endParaRPr sz="2300" b="1"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307331" y="1007850"/>
            <a:ext cx="4006500" cy="3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/>
              <a:t>Habitat maps</a:t>
            </a:r>
          </a:p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/>
              <a:t>Statistics</a:t>
            </a:r>
          </a:p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/>
              <a:t>Turbidity</a:t>
            </a:r>
          </a:p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/>
              <a:t>Downloads</a:t>
            </a:r>
            <a:endParaRPr dirty="0"/>
          </a:p>
        </p:txBody>
      </p:sp>
      <p:pic>
        <p:nvPicPr>
          <p:cNvPr id="6" name="Google Shape;163;p33">
            <a:extLst>
              <a:ext uri="{FF2B5EF4-FFF2-40B4-BE49-F238E27FC236}">
                <a16:creationId xmlns:a16="http://schemas.microsoft.com/office/drawing/2014/main" id="{D36ED74E-E8F3-4940-B4DC-11C789FC22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2514"/>
          <a:stretch/>
        </p:blipFill>
        <p:spPr>
          <a:xfrm>
            <a:off x="4746300" y="0"/>
            <a:ext cx="43977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22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261344" y="910725"/>
            <a:ext cx="4006500" cy="368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238350" y="534650"/>
            <a:ext cx="40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 b="1" dirty="0"/>
              <a:t>The products</a:t>
            </a:r>
            <a:endParaRPr sz="2300" b="1"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307331" y="1007850"/>
            <a:ext cx="4006500" cy="3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/>
              <a:t>Habitat maps</a:t>
            </a:r>
          </a:p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/>
              <a:t>Statistics</a:t>
            </a:r>
          </a:p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/>
              <a:t>Turbidity</a:t>
            </a:r>
          </a:p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/>
              <a:t>Downloads</a:t>
            </a:r>
          </a:p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/>
              <a:t>Monitoring</a:t>
            </a:r>
            <a:endParaRPr dirty="0"/>
          </a:p>
        </p:txBody>
      </p:sp>
      <p:pic>
        <p:nvPicPr>
          <p:cNvPr id="155" name="Google Shape;155;p32"/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50327" y="216837"/>
            <a:ext cx="6093674" cy="469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767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body" idx="1"/>
          </p:nvPr>
        </p:nvSpPr>
        <p:spPr>
          <a:xfrm>
            <a:off x="240450" y="1734413"/>
            <a:ext cx="42897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/>
              <a:t>Validation</a:t>
            </a:r>
            <a:endParaRPr sz="1400" dirty="0"/>
          </a:p>
        </p:txBody>
      </p:sp>
      <p:pic>
        <p:nvPicPr>
          <p:cNvPr id="109" name="Google Shape;109;p26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927" y="77034"/>
            <a:ext cx="7231972" cy="5066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643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/>
          <p:nvPr/>
        </p:nvSpPr>
        <p:spPr>
          <a:xfrm>
            <a:off x="198599" y="839234"/>
            <a:ext cx="6946161" cy="3944434"/>
          </a:xfrm>
          <a:prstGeom prst="rect">
            <a:avLst/>
          </a:prstGeom>
          <a:solidFill>
            <a:srgbClr val="EDEDED">
              <a:alpha val="9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PostGIS is magic.</a:t>
            </a:r>
            <a:br>
              <a:rPr lang="en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I’m not just saying this for Paul.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endParaRPr lang="en" sz="24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Spatial indexes especially!</a:t>
            </a:r>
            <a:br>
              <a:rPr lang="en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lang="en" sz="24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sometimes our data were just the right shape to make queries slow until I learned the incantations.</a:t>
            </a:r>
          </a:p>
        </p:txBody>
      </p:sp>
      <p:sp>
        <p:nvSpPr>
          <p:cNvPr id="108" name="Google Shape;108;p26"/>
          <p:cNvSpPr txBox="1">
            <a:spLocks noGrp="1"/>
          </p:cNvSpPr>
          <p:nvPr>
            <p:ph type="body" idx="1"/>
          </p:nvPr>
        </p:nvSpPr>
        <p:spPr>
          <a:xfrm>
            <a:off x="240450" y="359833"/>
            <a:ext cx="42897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/>
              <a:t>Weird PostGIS tricks</a:t>
            </a:r>
            <a:endParaRPr sz="1400" dirty="0"/>
          </a:p>
        </p:txBody>
      </p:sp>
      <p:pic>
        <p:nvPicPr>
          <p:cNvPr id="109" name="Google Shape;109;p26"/>
          <p:cNvPicPr preferRelativeResize="0"/>
          <p:nvPr/>
        </p:nvPicPr>
        <p:blipFill>
          <a:blip r:embed="rId3"/>
          <a:stretch/>
        </p:blipFill>
        <p:spPr>
          <a:xfrm>
            <a:off x="7144760" y="839233"/>
            <a:ext cx="1524000" cy="15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37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body" idx="1"/>
          </p:nvPr>
        </p:nvSpPr>
        <p:spPr>
          <a:xfrm>
            <a:off x="240450" y="359833"/>
            <a:ext cx="42897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/>
              <a:t>Example: The Bahamas</a:t>
            </a:r>
            <a:endParaRPr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7AA104-D842-F0BF-F95F-2B1F0B540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53" y="710477"/>
            <a:ext cx="7772400" cy="44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43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body" idx="1"/>
          </p:nvPr>
        </p:nvSpPr>
        <p:spPr>
          <a:xfrm>
            <a:off x="240449" y="359833"/>
            <a:ext cx="6551239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/>
              <a:t>Example: The Bahamas reef extent</a:t>
            </a:r>
            <a:endParaRPr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7AA104-D842-F0BF-F95F-2B1F0B540F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6724" y="710477"/>
            <a:ext cx="7769258" cy="44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body" idx="1"/>
          </p:nvPr>
        </p:nvSpPr>
        <p:spPr>
          <a:xfrm>
            <a:off x="240449" y="359833"/>
            <a:ext cx="6551239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/>
              <a:t>Example: The Bahamas seagrass</a:t>
            </a:r>
            <a:endParaRPr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7AA104-D842-F0BF-F95F-2B1F0B540F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6724" y="717632"/>
            <a:ext cx="7769258" cy="44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9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body" idx="1"/>
          </p:nvPr>
        </p:nvSpPr>
        <p:spPr>
          <a:xfrm>
            <a:off x="240450" y="359833"/>
            <a:ext cx="42897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/>
              <a:t>Example: Australia</a:t>
            </a:r>
            <a:endParaRPr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7AA104-D842-F0BF-F95F-2B1F0B540F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92907" y="710477"/>
            <a:ext cx="6474486" cy="44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88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/>
          <p:nvPr/>
        </p:nvSpPr>
        <p:spPr>
          <a:xfrm>
            <a:off x="198600" y="839234"/>
            <a:ext cx="4373400" cy="3944434"/>
          </a:xfrm>
          <a:prstGeom prst="rect">
            <a:avLst/>
          </a:prstGeom>
          <a:solidFill>
            <a:srgbClr val="EDEDED">
              <a:alpha val="9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live and work on the traditional territory of the Songhees &amp; Esquimalt First Nations, and surrounded by their fishing grounds.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endParaRPr lang="en" sz="1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meet here on the traditional territory of the Duwamish and </a:t>
            </a:r>
            <a:r>
              <a:rPr lang="en" sz="1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Suqamish</a:t>
            </a:r>
            <a:r>
              <a:rPr lang="en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Tribes, also surrounded by their fishing grounds.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endParaRPr lang="en" sz="1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Allen Coral Atlas surveys the fishing grounds of hundreds—if not thousands—of distinct cultures, all with their own deep relationships with the reefs we map.</a:t>
            </a:r>
          </a:p>
        </p:txBody>
      </p:sp>
      <p:sp>
        <p:nvSpPr>
          <p:cNvPr id="107" name="Google Shape;107;p26"/>
          <p:cNvSpPr/>
          <p:nvPr/>
        </p:nvSpPr>
        <p:spPr>
          <a:xfrm>
            <a:off x="4652000" y="0"/>
            <a:ext cx="4491900" cy="5161200"/>
          </a:xfrm>
          <a:prstGeom prst="rect">
            <a:avLst/>
          </a:prstGeom>
          <a:solidFill>
            <a:srgbClr val="0142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body" idx="1"/>
          </p:nvPr>
        </p:nvSpPr>
        <p:spPr>
          <a:xfrm>
            <a:off x="240450" y="359833"/>
            <a:ext cx="42897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/>
              <a:t>Territorial acknowledgement</a:t>
            </a:r>
            <a:endParaRPr sz="1400" dirty="0"/>
          </a:p>
        </p:txBody>
      </p:sp>
      <p:pic>
        <p:nvPicPr>
          <p:cNvPr id="109" name="Google Shape;109;p26"/>
          <p:cNvPicPr preferRelativeResize="0"/>
          <p:nvPr/>
        </p:nvPicPr>
        <p:blipFill>
          <a:blip r:embed="rId3"/>
          <a:srcRect t="877" b="877"/>
          <a:stretch/>
        </p:blipFill>
        <p:spPr>
          <a:xfrm>
            <a:off x="4652000" y="0"/>
            <a:ext cx="44918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body" idx="1"/>
          </p:nvPr>
        </p:nvSpPr>
        <p:spPr>
          <a:xfrm>
            <a:off x="240450" y="359833"/>
            <a:ext cx="42897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/>
              <a:t>Example: Philippines</a:t>
            </a:r>
            <a:endParaRPr sz="1400" dirty="0"/>
          </a:p>
        </p:txBody>
      </p:sp>
      <p:pic>
        <p:nvPicPr>
          <p:cNvPr id="109" name="Google Shape;109;p26"/>
          <p:cNvPicPr preferRelativeResize="0"/>
          <p:nvPr/>
        </p:nvPicPr>
        <p:blipFill>
          <a:blip r:embed="rId3"/>
          <a:srcRect/>
          <a:stretch/>
        </p:blipFill>
        <p:spPr>
          <a:xfrm>
            <a:off x="5417286" y="359833"/>
            <a:ext cx="3454947" cy="4423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874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/>
          <p:nvPr/>
        </p:nvSpPr>
        <p:spPr>
          <a:xfrm>
            <a:off x="198599" y="839234"/>
            <a:ext cx="5218687" cy="3944434"/>
          </a:xfrm>
          <a:prstGeom prst="rect">
            <a:avLst/>
          </a:prstGeom>
          <a:solidFill>
            <a:srgbClr val="EDEDED">
              <a:alpha val="9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endParaRPr lang="en" sz="2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Caching what we can</a:t>
            </a:r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Avoiding </a:t>
            </a:r>
            <a:r>
              <a:rPr lang="en" sz="2200" dirty="0" err="1">
                <a:solidFill>
                  <a:schemeClr val="dk1"/>
                </a:solidFill>
                <a:latin typeface="Courier New" panose="02070309020205020404" pitchFamily="49" charset="0"/>
                <a:ea typeface="Helvetica Neue"/>
                <a:cs typeface="Courier New" panose="02070309020205020404" pitchFamily="49" charset="0"/>
                <a:sym typeface="Helvetica Neue"/>
              </a:rPr>
              <a:t>ST_Intersection</a:t>
            </a:r>
            <a:r>
              <a:rPr lang="en" sz="2200" dirty="0">
                <a:solidFill>
                  <a:schemeClr val="dk1"/>
                </a:solidFill>
                <a:latin typeface="Courier New" panose="02070309020205020404" pitchFamily="49" charset="0"/>
                <a:ea typeface="Helvetica Neue"/>
                <a:cs typeface="Courier New" panose="02070309020205020404" pitchFamily="49" charset="0"/>
                <a:sym typeface="Helvetica Neue"/>
              </a:rPr>
              <a:t>() </a:t>
            </a:r>
            <a:r>
              <a:rPr lang="en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where possible</a:t>
            </a:r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Making friends with </a:t>
            </a:r>
            <a:r>
              <a:rPr lang="en" sz="2200" dirty="0" err="1">
                <a:solidFill>
                  <a:schemeClr val="dk1"/>
                </a:solidFill>
                <a:latin typeface="Courier New" panose="02070309020205020404" pitchFamily="49" charset="0"/>
                <a:ea typeface="Helvetica Neue"/>
                <a:cs typeface="Courier New" panose="02070309020205020404" pitchFamily="49" charset="0"/>
                <a:sym typeface="Helvetica Neue"/>
              </a:rPr>
              <a:t>ST_Subdivide</a:t>
            </a:r>
            <a:r>
              <a:rPr lang="en" sz="2200" dirty="0">
                <a:solidFill>
                  <a:schemeClr val="dk1"/>
                </a:solidFill>
                <a:latin typeface="Courier New" panose="02070309020205020404" pitchFamily="49" charset="0"/>
                <a:ea typeface="Helvetica Neue"/>
                <a:cs typeface="Courier New" panose="02070309020205020404" pitchFamily="49" charset="0"/>
                <a:sym typeface="Helvetica Neue"/>
              </a:rPr>
              <a:t>()</a:t>
            </a:r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Iterating over </a:t>
            </a:r>
            <a:r>
              <a:rPr lang="en" sz="22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MultiPolygons</a:t>
            </a:r>
            <a:endParaRPr lang="en" sz="2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body" idx="1"/>
          </p:nvPr>
        </p:nvSpPr>
        <p:spPr>
          <a:xfrm>
            <a:off x="240450" y="359833"/>
            <a:ext cx="42897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 err="1"/>
              <a:t>Summarising</a:t>
            </a:r>
            <a:r>
              <a:rPr lang="en" sz="2500" b="1" dirty="0"/>
              <a:t> the tricks</a:t>
            </a:r>
            <a:endParaRPr sz="1400" dirty="0"/>
          </a:p>
        </p:txBody>
      </p:sp>
      <p:pic>
        <p:nvPicPr>
          <p:cNvPr id="109" name="Google Shape;109;p26"/>
          <p:cNvPicPr preferRelativeResize="0"/>
          <p:nvPr/>
        </p:nvPicPr>
        <p:blipFill>
          <a:blip r:embed="rId3"/>
          <a:srcRect/>
          <a:stretch/>
        </p:blipFill>
        <p:spPr>
          <a:xfrm>
            <a:off x="5417286" y="359833"/>
            <a:ext cx="3454947" cy="4423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297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/>
          <p:nvPr/>
        </p:nvSpPr>
        <p:spPr>
          <a:xfrm>
            <a:off x="4429325" y="887975"/>
            <a:ext cx="4260300" cy="390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1"/>
          <p:cNvSpPr txBox="1">
            <a:spLocks noGrp="1"/>
          </p:cNvSpPr>
          <p:nvPr>
            <p:ph type="title"/>
          </p:nvPr>
        </p:nvSpPr>
        <p:spPr>
          <a:xfrm>
            <a:off x="4417650" y="511200"/>
            <a:ext cx="42603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 b="1" dirty="0"/>
              <a:t>What it’s used for</a:t>
            </a:r>
            <a:endParaRPr sz="2300" b="1" dirty="0"/>
          </a:p>
        </p:txBody>
      </p:sp>
      <p:sp>
        <p:nvSpPr>
          <p:cNvPr id="146" name="Google Shape;146;p31"/>
          <p:cNvSpPr txBox="1"/>
          <p:nvPr/>
        </p:nvSpPr>
        <p:spPr>
          <a:xfrm>
            <a:off x="4567350" y="995400"/>
            <a:ext cx="3960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protected areas </a:t>
            </a:r>
            <a:endParaRPr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Management plans</a:t>
            </a:r>
            <a:endParaRPr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</a:t>
            </a:r>
          </a:p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Restoration planning</a:t>
            </a:r>
            <a:endParaRPr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7" name="Google Shape;147;p31" descr="A picture containing sitting, table, black, several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r="55333"/>
          <a:stretch/>
        </p:blipFill>
        <p:spPr>
          <a:xfrm>
            <a:off x="0" y="0"/>
            <a:ext cx="41487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/>
          <p:cNvSpPr/>
          <p:nvPr/>
        </p:nvSpPr>
        <p:spPr>
          <a:xfrm>
            <a:off x="311700" y="1067950"/>
            <a:ext cx="4261500" cy="382468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title"/>
          </p:nvPr>
        </p:nvSpPr>
        <p:spPr>
          <a:xfrm>
            <a:off x="312900" y="495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Stay in Touch</a:t>
            </a:r>
            <a:endParaRPr b="1" dirty="0"/>
          </a:p>
        </p:txBody>
      </p:sp>
      <p:sp>
        <p:nvSpPr>
          <p:cNvPr id="186" name="Google Shape;186;p36"/>
          <p:cNvSpPr txBox="1">
            <a:spLocks noGrp="1"/>
          </p:cNvSpPr>
          <p:nvPr>
            <p:ph type="body" idx="1"/>
          </p:nvPr>
        </p:nvSpPr>
        <p:spPr>
          <a:xfrm>
            <a:off x="420300" y="1067951"/>
            <a:ext cx="4044300" cy="37059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 b="1" u="sng" dirty="0"/>
              <a:t>Allen Coral Atlas:</a:t>
            </a:r>
            <a:endParaRPr sz="1400" b="1" u="sng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@</a:t>
            </a:r>
            <a:r>
              <a:rPr lang="en" sz="1400" dirty="0" err="1"/>
              <a:t>AllenCoralAtlas</a:t>
            </a:r>
            <a:r>
              <a:rPr lang="en" sz="1400" dirty="0"/>
              <a:t> on social media</a:t>
            </a:r>
            <a:endParaRPr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/>
              <a:t>Emails:</a:t>
            </a:r>
            <a:endParaRPr sz="1400" b="1" dirty="0"/>
          </a:p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 dirty="0" err="1">
                <a:solidFill>
                  <a:srgbClr val="0077DE"/>
                </a:solidFill>
                <a:latin typeface="Arial"/>
                <a:ea typeface="Arial"/>
                <a:cs typeface="Arial"/>
                <a:sym typeface="Arial"/>
              </a:rPr>
              <a:t>Support@AllenCoralAtlas.org</a:t>
            </a:r>
            <a:endParaRPr sz="1400" u="sng" dirty="0">
              <a:solidFill>
                <a:srgbClr val="0077D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Feedback@AllenCoralAtlas.org</a:t>
            </a:r>
            <a:endParaRPr sz="1400" u="sng" dirty="0">
              <a:solidFill>
                <a:srgbClr val="0077D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/>
              <a:t>Visit us! </a:t>
            </a:r>
            <a:r>
              <a:rPr lang="en" sz="1400" dirty="0" err="1"/>
              <a:t>AllenCoralAtlas.org</a:t>
            </a:r>
            <a:endParaRPr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Scan the QR Code for links to everything →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u="sng" dirty="0"/>
              <a:t>Me: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hlinkClick r:id="rId4"/>
              </a:rPr>
              <a:t>https://eldang.xyz/</a:t>
            </a:r>
            <a:endParaRPr lang="en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hlinkClick r:id="rId5"/>
              </a:rPr>
              <a:t>eg@eldang.xyz</a:t>
            </a:r>
            <a:r>
              <a:rPr lang="en" sz="1400" dirty="0"/>
              <a:t> </a:t>
            </a:r>
          </a:p>
        </p:txBody>
      </p:sp>
      <p:pic>
        <p:nvPicPr>
          <p:cNvPr id="187" name="Google Shape;187;p36"/>
          <p:cNvPicPr preferRelativeResize="0"/>
          <p:nvPr/>
        </p:nvPicPr>
        <p:blipFill rotWithShape="1">
          <a:blip r:embed="rId6">
            <a:alphaModFix/>
          </a:blip>
          <a:srcRect l="8077" t="6852" r="7605" b="7486"/>
          <a:stretch/>
        </p:blipFill>
        <p:spPr>
          <a:xfrm>
            <a:off x="5078959" y="859200"/>
            <a:ext cx="3371391" cy="342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/>
          <p:nvPr/>
        </p:nvSpPr>
        <p:spPr>
          <a:xfrm>
            <a:off x="198600" y="2213812"/>
            <a:ext cx="4373400" cy="2569855"/>
          </a:xfrm>
          <a:prstGeom prst="rect">
            <a:avLst/>
          </a:prstGeom>
          <a:solidFill>
            <a:srgbClr val="EDEDED">
              <a:alpha val="9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r>
              <a:rPr lang="en-CA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coral?</a:t>
            </a:r>
            <a:endParaRPr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r>
              <a:rPr lang="en-CA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space?</a:t>
            </a:r>
            <a:endParaRPr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partnership and process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validation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Weird PostGIS tricks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 uses it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endParaRPr lang="en"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endParaRPr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26"/>
          <p:cNvSpPr/>
          <p:nvPr/>
        </p:nvSpPr>
        <p:spPr>
          <a:xfrm>
            <a:off x="4652000" y="0"/>
            <a:ext cx="4491900" cy="5161200"/>
          </a:xfrm>
          <a:prstGeom prst="rect">
            <a:avLst/>
          </a:prstGeom>
          <a:solidFill>
            <a:srgbClr val="0142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body" idx="1"/>
          </p:nvPr>
        </p:nvSpPr>
        <p:spPr>
          <a:xfrm>
            <a:off x="240450" y="1734413"/>
            <a:ext cx="42897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/>
              <a:t>Overview</a:t>
            </a:r>
            <a:endParaRPr sz="1400"/>
          </a:p>
        </p:txBody>
      </p:sp>
      <p:pic>
        <p:nvPicPr>
          <p:cNvPr id="109" name="Google Shape;109;p26"/>
          <p:cNvPicPr preferRelativeResize="0"/>
          <p:nvPr/>
        </p:nvPicPr>
        <p:blipFill rotWithShape="1">
          <a:blip r:embed="rId3">
            <a:alphaModFix/>
          </a:blip>
          <a:srcRect l="8664" r="35687"/>
          <a:stretch/>
        </p:blipFill>
        <p:spPr>
          <a:xfrm>
            <a:off x="4652000" y="0"/>
            <a:ext cx="4491899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331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/>
          <p:nvPr/>
        </p:nvSpPr>
        <p:spPr>
          <a:xfrm>
            <a:off x="145750" y="1830875"/>
            <a:ext cx="3778200" cy="232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title"/>
          </p:nvPr>
        </p:nvSpPr>
        <p:spPr>
          <a:xfrm>
            <a:off x="145750" y="1440313"/>
            <a:ext cx="393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b="1" dirty="0"/>
              <a:t>Why coral?</a:t>
            </a:r>
            <a:endParaRPr sz="2320" b="1" dirty="0"/>
          </a:p>
        </p:txBody>
      </p:sp>
      <p:pic>
        <p:nvPicPr>
          <p:cNvPr id="138" name="Google Shape;138;p30"/>
          <p:cNvPicPr preferRelativeResize="0"/>
          <p:nvPr/>
        </p:nvPicPr>
        <p:blipFill rotWithShape="1">
          <a:blip r:embed="rId3">
            <a:alphaModFix/>
          </a:blip>
          <a:srcRect l="7536" r="5035"/>
          <a:stretch/>
        </p:blipFill>
        <p:spPr>
          <a:xfrm>
            <a:off x="4079050" y="5875"/>
            <a:ext cx="507147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0"/>
          <p:cNvSpPr txBox="1"/>
          <p:nvPr/>
        </p:nvSpPr>
        <p:spPr>
          <a:xfrm>
            <a:off x="145750" y="1915025"/>
            <a:ext cx="36633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It’s beautiful!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25% of all oceanic fish depend on it </a:t>
            </a:r>
            <a:r>
              <a:rPr lang="en" sz="1800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directly</a:t>
            </a:r>
            <a:endParaRPr lang="en"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Provides storm protection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It’s fragile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Look at it, it’s beautiful.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/>
          <p:nvPr/>
        </p:nvSpPr>
        <p:spPr>
          <a:xfrm>
            <a:off x="145750" y="1830875"/>
            <a:ext cx="3778200" cy="232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title"/>
          </p:nvPr>
        </p:nvSpPr>
        <p:spPr>
          <a:xfrm>
            <a:off x="145750" y="1440313"/>
            <a:ext cx="393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b="1" dirty="0"/>
              <a:t>Threats to coral</a:t>
            </a:r>
            <a:endParaRPr sz="2320" b="1" dirty="0"/>
          </a:p>
        </p:txBody>
      </p:sp>
      <p:pic>
        <p:nvPicPr>
          <p:cNvPr id="138" name="Google Shape;138;p30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075" y="238545"/>
            <a:ext cx="6388925" cy="456797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0"/>
          <p:cNvSpPr txBox="1"/>
          <p:nvPr/>
        </p:nvSpPr>
        <p:spPr>
          <a:xfrm>
            <a:off x="145750" y="1915025"/>
            <a:ext cx="2609325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Acidification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Physical disturbance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Runoff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Predation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2901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/>
          <p:nvPr/>
        </p:nvSpPr>
        <p:spPr>
          <a:xfrm>
            <a:off x="145750" y="1830875"/>
            <a:ext cx="3778200" cy="232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title"/>
          </p:nvPr>
        </p:nvSpPr>
        <p:spPr>
          <a:xfrm>
            <a:off x="145750" y="1440313"/>
            <a:ext cx="393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b="1" dirty="0"/>
              <a:t>Why space?</a:t>
            </a:r>
            <a:endParaRPr sz="2320" b="1" dirty="0"/>
          </a:p>
        </p:txBody>
      </p:sp>
      <p:pic>
        <p:nvPicPr>
          <p:cNvPr id="138" name="Google Shape;138;p30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346" y="491310"/>
            <a:ext cx="5659178" cy="420810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0"/>
          <p:cNvSpPr txBox="1"/>
          <p:nvPr/>
        </p:nvSpPr>
        <p:spPr>
          <a:xfrm>
            <a:off x="145750" y="1915025"/>
            <a:ext cx="3190496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Whole planet photographed daily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Newly cheap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Allows a standard global map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Lets us watch changes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2895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/>
          <p:nvPr/>
        </p:nvSpPr>
        <p:spPr>
          <a:xfrm>
            <a:off x="402150" y="586000"/>
            <a:ext cx="4926900" cy="4230300"/>
          </a:xfrm>
          <a:prstGeom prst="rect">
            <a:avLst/>
          </a:prstGeom>
          <a:solidFill>
            <a:srgbClr val="EDEDED">
              <a:alpha val="9294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Arizona State University:</a:t>
            </a:r>
            <a:r>
              <a:rPr lang="en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Leading the partnership, ASU’s role includes strategy and management, coral reef monitoring, software engineering, communications, and engagement &amp; outreach.</a:t>
            </a:r>
            <a:endParaRPr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Planet: </a:t>
            </a:r>
            <a:r>
              <a:rPr lang="en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Planet satellites provide the backbone of many of our data products.</a:t>
            </a:r>
            <a:endParaRPr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University of Queensland:</a:t>
            </a:r>
            <a:r>
              <a:rPr lang="en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The UQ team maps reef habitats and works alongside local teams to verify the maps.  </a:t>
            </a:r>
            <a:endParaRPr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Coral Reef Alliance: </a:t>
            </a:r>
            <a:r>
              <a:rPr lang="en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CORAL team</a:t>
            </a:r>
            <a:r>
              <a:rPr lang="en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leads validation and outreach related to the monitoring system.</a:t>
            </a:r>
            <a:endParaRPr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Vulcan Inc: </a:t>
            </a:r>
            <a:r>
              <a:rPr lang="en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an original founding partner, Vulcan supports strategy development for policy use cases.</a:t>
            </a:r>
            <a:endParaRPr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341850" y="178825"/>
            <a:ext cx="7339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latin typeface="Helvetica Neue"/>
                <a:ea typeface="Helvetica Neue"/>
                <a:cs typeface="Helvetica Neue"/>
                <a:sym typeface="Helvetica Neue"/>
              </a:rPr>
              <a:t>Our Global Partnership</a:t>
            </a:r>
            <a:endParaRPr sz="25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6" name="Google Shape;116;p27"/>
          <p:cNvPicPr preferRelativeResize="0"/>
          <p:nvPr/>
        </p:nvPicPr>
        <p:blipFill rotWithShape="1">
          <a:blip r:embed="rId3">
            <a:alphaModFix/>
          </a:blip>
          <a:srcRect l="20377" r="7819"/>
          <a:stretch/>
        </p:blipFill>
        <p:spPr>
          <a:xfrm>
            <a:off x="5674177" y="178827"/>
            <a:ext cx="3330000" cy="463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342" y="645550"/>
            <a:ext cx="7819320" cy="44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9"/>
          <p:cNvSpPr txBox="1">
            <a:spLocks noGrp="1"/>
          </p:cNvSpPr>
          <p:nvPr>
            <p:ph type="title"/>
          </p:nvPr>
        </p:nvSpPr>
        <p:spPr>
          <a:xfrm>
            <a:off x="662350" y="238425"/>
            <a:ext cx="370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Reef Mapping</a:t>
            </a: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261344" y="910725"/>
            <a:ext cx="4006500" cy="368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238350" y="534650"/>
            <a:ext cx="40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 b="1" dirty="0"/>
              <a:t>The products</a:t>
            </a:r>
            <a:endParaRPr sz="2300" b="1"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307331" y="1007850"/>
            <a:ext cx="4006500" cy="3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/>
              <a:t>Habitat maps</a:t>
            </a:r>
            <a:endParaRPr dirty="0"/>
          </a:p>
        </p:txBody>
      </p:sp>
      <p:pic>
        <p:nvPicPr>
          <p:cNvPr id="155" name="Google Shape;155;p32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109" y="0"/>
            <a:ext cx="5153891" cy="5153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len Coral Atla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553</Words>
  <Application>Microsoft Macintosh PowerPoint</Application>
  <PresentationFormat>On-screen Show (16:9)</PresentationFormat>
  <Paragraphs>114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Helvetica Neue</vt:lpstr>
      <vt:lpstr>Courier New</vt:lpstr>
      <vt:lpstr>Simple Light</vt:lpstr>
      <vt:lpstr>Allen Coral Atlas</vt:lpstr>
      <vt:lpstr>Allen Coral Atlas</vt:lpstr>
      <vt:lpstr>PowerPoint Presentation</vt:lpstr>
      <vt:lpstr>PowerPoint Presentation</vt:lpstr>
      <vt:lpstr>Why coral?</vt:lpstr>
      <vt:lpstr>Threats to coral</vt:lpstr>
      <vt:lpstr>Why space?</vt:lpstr>
      <vt:lpstr>PowerPoint Presentation</vt:lpstr>
      <vt:lpstr>Reef Mapping</vt:lpstr>
      <vt:lpstr>The products</vt:lpstr>
      <vt:lpstr>The products</vt:lpstr>
      <vt:lpstr>The products</vt:lpstr>
      <vt:lpstr>The products</vt:lpstr>
      <vt:lpstr>The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it’s used for</vt:lpstr>
      <vt:lpstr>Stay in Touch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Allen Coral Atlas</dc:title>
  <cp:lastModifiedBy>Eldan Goldenberg</cp:lastModifiedBy>
  <cp:revision>49</cp:revision>
  <dcterms:modified xsi:type="dcterms:W3CDTF">2023-04-18T21:29:13Z</dcterms:modified>
</cp:coreProperties>
</file>