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1" r:id="rId1"/>
  </p:sldMasterIdLst>
  <p:notesMasterIdLst>
    <p:notesMasterId r:id="rId22"/>
  </p:notesMasterIdLst>
  <p:handoutMasterIdLst>
    <p:handoutMasterId r:id="rId23"/>
  </p:handoutMasterIdLst>
  <p:sldIdLst>
    <p:sldId id="265" r:id="rId2"/>
    <p:sldId id="341" r:id="rId3"/>
    <p:sldId id="342" r:id="rId4"/>
    <p:sldId id="336" r:id="rId5"/>
    <p:sldId id="354" r:id="rId6"/>
    <p:sldId id="347" r:id="rId7"/>
    <p:sldId id="346" r:id="rId8"/>
    <p:sldId id="348" r:id="rId9"/>
    <p:sldId id="349" r:id="rId10"/>
    <p:sldId id="359" r:id="rId11"/>
    <p:sldId id="350" r:id="rId12"/>
    <p:sldId id="355" r:id="rId13"/>
    <p:sldId id="356" r:id="rId14"/>
    <p:sldId id="357" r:id="rId15"/>
    <p:sldId id="345" r:id="rId16"/>
    <p:sldId id="351" r:id="rId17"/>
    <p:sldId id="353" r:id="rId18"/>
    <p:sldId id="352" r:id="rId19"/>
    <p:sldId id="358" r:id="rId20"/>
    <p:sldId id="338" r:id="rId21"/>
  </p:sldIdLst>
  <p:sldSz cx="12192000" cy="6858000"/>
  <p:notesSz cx="7315200" cy="96012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Dosis" panose="020B0604020202020204" charset="0"/>
      <p:regular r:id="rId30"/>
      <p:bold r:id="rId31"/>
    </p:embeddedFont>
    <p:embeddedFont>
      <p:font typeface="Quicksand" panose="020B0604020202020204" charset="0"/>
      <p:regular r:id="rId32"/>
      <p:bold r:id="rId33"/>
    </p:embeddedFont>
    <p:embeddedFont>
      <p:font typeface="Segoe UI" panose="020B0502040204020203"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win Bell" initials="CB" lastIdx="13" clrIdx="0">
    <p:extLst>
      <p:ext uri="{19B8F6BF-5375-455C-9EA6-DF929625EA0E}">
        <p15:presenceInfo xmlns:p15="http://schemas.microsoft.com/office/powerpoint/2012/main" userId="S-1-5-21-73586283-1844237615-839522115-37330" providerId="AD"/>
      </p:ext>
    </p:extLst>
  </p:cmAuthor>
  <p:cmAuthor id="2" name="Aaron Gooze" initials="AG" lastIdx="18" clrIdx="1">
    <p:extLst>
      <p:ext uri="{19B8F6BF-5375-455C-9EA6-DF929625EA0E}">
        <p15:presenceInfo xmlns:p15="http://schemas.microsoft.com/office/powerpoint/2012/main" userId="S-1-5-21-73586283-1844237615-839522115-31246" providerId="AD"/>
      </p:ext>
    </p:extLst>
  </p:cmAuthor>
  <p:cmAuthor id="3" name="Corwin Bell" initials="CB [2]" lastIdx="1" clrIdx="2">
    <p:extLst>
      <p:ext uri="{19B8F6BF-5375-455C-9EA6-DF929625EA0E}">
        <p15:presenceInfo xmlns:p15="http://schemas.microsoft.com/office/powerpoint/2012/main" userId="S::c.bell@fehrandpeers.com::c164f98f-25a2-4818-91a5-46b5bba442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66A"/>
    <a:srgbClr val="8CC540"/>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7C4CFB-36E6-419B-B220-30FF3EE072CF}" v="2" dt="2019-10-09T23:03:18.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8" autoAdjust="0"/>
    <p:restoredTop sz="70349" autoAdjust="0"/>
  </p:normalViewPr>
  <p:slideViewPr>
    <p:cSldViewPr snapToGrid="0">
      <p:cViewPr varScale="1">
        <p:scale>
          <a:sx n="80" d="100"/>
          <a:sy n="80" d="100"/>
        </p:scale>
        <p:origin x="852" y="9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11" d="100"/>
          <a:sy n="111" d="100"/>
        </p:scale>
        <p:origin x="244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win Bell" userId="S::c.bell@fehrandpeers.com::c164f98f-25a2-4818-91a5-46b5bba44277" providerId="AD" clId="Web-{C808BDA0-B983-4D5E-8A56-357CA3EED60D}"/>
    <pc:docChg chg="modSld">
      <pc:chgData name="Corwin Bell" userId="S::c.bell@fehrandpeers.com::c164f98f-25a2-4818-91a5-46b5bba44277" providerId="AD" clId="Web-{C808BDA0-B983-4D5E-8A56-357CA3EED60D}" dt="2019-10-05T23:42:50.185" v="270"/>
      <pc:docMkLst>
        <pc:docMk/>
      </pc:docMkLst>
      <pc:sldChg chg="modNotes">
        <pc:chgData name="Corwin Bell" userId="S::c.bell@fehrandpeers.com::c164f98f-25a2-4818-91a5-46b5bba44277" providerId="AD" clId="Web-{C808BDA0-B983-4D5E-8A56-357CA3EED60D}" dt="2019-10-05T23:42:50.185" v="270"/>
        <pc:sldMkLst>
          <pc:docMk/>
          <pc:sldMk cId="3443754795" sldId="341"/>
        </pc:sldMkLst>
      </pc:sldChg>
      <pc:sldChg chg="modSp addCm">
        <pc:chgData name="Corwin Bell" userId="S::c.bell@fehrandpeers.com::c164f98f-25a2-4818-91a5-46b5bba44277" providerId="AD" clId="Web-{C808BDA0-B983-4D5E-8A56-357CA3EED60D}" dt="2019-10-05T23:26:26.541" v="5"/>
        <pc:sldMkLst>
          <pc:docMk/>
          <pc:sldMk cId="638067655" sldId="349"/>
        </pc:sldMkLst>
        <pc:spChg chg="mod">
          <ac:chgData name="Corwin Bell" userId="S::c.bell@fehrandpeers.com::c164f98f-25a2-4818-91a5-46b5bba44277" providerId="AD" clId="Web-{C808BDA0-B983-4D5E-8A56-357CA3EED60D}" dt="2019-10-05T23:25:23.650" v="2" actId="20577"/>
          <ac:spMkLst>
            <pc:docMk/>
            <pc:sldMk cId="638067655" sldId="349"/>
            <ac:spMk id="2" creationId="{00000000-0000-0000-0000-000000000000}"/>
          </ac:spMkLst>
        </pc:spChg>
      </pc:sldChg>
      <pc:sldChg chg="modSp modNotes">
        <pc:chgData name="Corwin Bell" userId="S::c.bell@fehrandpeers.com::c164f98f-25a2-4818-91a5-46b5bba44277" providerId="AD" clId="Web-{C808BDA0-B983-4D5E-8A56-357CA3EED60D}" dt="2019-10-05T23:38:10.392" v="44"/>
        <pc:sldMkLst>
          <pc:docMk/>
          <pc:sldMk cId="3875801262" sldId="352"/>
        </pc:sldMkLst>
        <pc:spChg chg="mod">
          <ac:chgData name="Corwin Bell" userId="S::c.bell@fehrandpeers.com::c164f98f-25a2-4818-91a5-46b5bba44277" providerId="AD" clId="Web-{C808BDA0-B983-4D5E-8A56-357CA3EED60D}" dt="2019-10-05T23:36:04.706" v="10" actId="20577"/>
          <ac:spMkLst>
            <pc:docMk/>
            <pc:sldMk cId="3875801262" sldId="352"/>
            <ac:spMk id="2" creationId="{00000000-0000-0000-0000-000000000000}"/>
          </ac:spMkLst>
        </pc:spChg>
        <pc:spChg chg="mod">
          <ac:chgData name="Corwin Bell" userId="S::c.bell@fehrandpeers.com::c164f98f-25a2-4818-91a5-46b5bba44277" providerId="AD" clId="Web-{C808BDA0-B983-4D5E-8A56-357CA3EED60D}" dt="2019-10-05T23:36:30.893" v="24" actId="20577"/>
          <ac:spMkLst>
            <pc:docMk/>
            <pc:sldMk cId="3875801262" sldId="352"/>
            <ac:spMk id="3" creationId="{00000000-0000-0000-0000-000000000000}"/>
          </ac:spMkLst>
        </pc:spChg>
      </pc:sldChg>
    </pc:docChg>
  </pc:docChgLst>
  <pc:docChgLst>
    <pc:chgData name="Corwin Bell" userId="c164f98f-25a2-4818-91a5-46b5bba44277" providerId="ADAL" clId="{B97C4CFB-36E6-419B-B220-30FF3EE072CF}"/>
    <pc:docChg chg="custSel modSld">
      <pc:chgData name="Corwin Bell" userId="c164f98f-25a2-4818-91a5-46b5bba44277" providerId="ADAL" clId="{B97C4CFB-36E6-419B-B220-30FF3EE072CF}" dt="2019-10-09T23:05:55.667" v="127" actId="20577"/>
      <pc:docMkLst>
        <pc:docMk/>
      </pc:docMkLst>
      <pc:sldChg chg="modSp">
        <pc:chgData name="Corwin Bell" userId="c164f98f-25a2-4818-91a5-46b5bba44277" providerId="ADAL" clId="{B97C4CFB-36E6-419B-B220-30FF3EE072CF}" dt="2019-10-09T23:05:55.667" v="127" actId="20577"/>
        <pc:sldMkLst>
          <pc:docMk/>
          <pc:sldMk cId="2743604236" sldId="265"/>
        </pc:sldMkLst>
        <pc:spChg chg="mod">
          <ac:chgData name="Corwin Bell" userId="c164f98f-25a2-4818-91a5-46b5bba44277" providerId="ADAL" clId="{B97C4CFB-36E6-419B-B220-30FF3EE072CF}" dt="2019-10-09T23:05:55.667" v="127" actId="20577"/>
          <ac:spMkLst>
            <pc:docMk/>
            <pc:sldMk cId="2743604236" sldId="265"/>
            <ac:spMk id="2" creationId="{00000000-0000-0000-0000-000000000000}"/>
          </ac:spMkLst>
        </pc:spChg>
      </pc:sldChg>
      <pc:sldChg chg="delCm">
        <pc:chgData name="Corwin Bell" userId="c164f98f-25a2-4818-91a5-46b5bba44277" providerId="ADAL" clId="{B97C4CFB-36E6-419B-B220-30FF3EE072CF}" dt="2019-10-09T23:05:00.045" v="112" actId="1592"/>
        <pc:sldMkLst>
          <pc:docMk/>
          <pc:sldMk cId="187746030" sldId="336"/>
        </pc:sldMkLst>
      </pc:sldChg>
      <pc:sldChg chg="modSp modNotesTx">
        <pc:chgData name="Corwin Bell" userId="c164f98f-25a2-4818-91a5-46b5bba44277" providerId="ADAL" clId="{B97C4CFB-36E6-419B-B220-30FF3EE072CF}" dt="2019-10-09T23:00:26.130" v="8" actId="313"/>
        <pc:sldMkLst>
          <pc:docMk/>
          <pc:sldMk cId="3443754795" sldId="341"/>
        </pc:sldMkLst>
        <pc:spChg chg="mod">
          <ac:chgData name="Corwin Bell" userId="c164f98f-25a2-4818-91a5-46b5bba44277" providerId="ADAL" clId="{B97C4CFB-36E6-419B-B220-30FF3EE072CF}" dt="2019-10-09T22:59:12.778" v="0" actId="313"/>
          <ac:spMkLst>
            <pc:docMk/>
            <pc:sldMk cId="3443754795" sldId="341"/>
            <ac:spMk id="5" creationId="{00000000-0000-0000-0000-000000000000}"/>
          </ac:spMkLst>
        </pc:spChg>
      </pc:sldChg>
      <pc:sldChg chg="modSp modNotesTx">
        <pc:chgData name="Corwin Bell" userId="c164f98f-25a2-4818-91a5-46b5bba44277" providerId="ADAL" clId="{B97C4CFB-36E6-419B-B220-30FF3EE072CF}" dt="2019-10-09T23:00:27.194" v="9" actId="313"/>
        <pc:sldMkLst>
          <pc:docMk/>
          <pc:sldMk cId="726449906" sldId="345"/>
        </pc:sldMkLst>
        <pc:spChg chg="mod">
          <ac:chgData name="Corwin Bell" userId="c164f98f-25a2-4818-91a5-46b5bba44277" providerId="ADAL" clId="{B97C4CFB-36E6-419B-B220-30FF3EE072CF}" dt="2019-10-09T23:00:27.194" v="9" actId="313"/>
          <ac:spMkLst>
            <pc:docMk/>
            <pc:sldMk cId="726449906" sldId="345"/>
            <ac:spMk id="5" creationId="{00000000-0000-0000-0000-000000000000}"/>
          </ac:spMkLst>
        </pc:spChg>
      </pc:sldChg>
      <pc:sldChg chg="delCm">
        <pc:chgData name="Corwin Bell" userId="c164f98f-25a2-4818-91a5-46b5bba44277" providerId="ADAL" clId="{B97C4CFB-36E6-419B-B220-30FF3EE072CF}" dt="2019-10-09T23:05:03.732" v="113" actId="1592"/>
        <pc:sldMkLst>
          <pc:docMk/>
          <pc:sldMk cId="638067655" sldId="349"/>
        </pc:sldMkLst>
      </pc:sldChg>
      <pc:sldChg chg="modNotesTx">
        <pc:chgData name="Corwin Bell" userId="c164f98f-25a2-4818-91a5-46b5bba44277" providerId="ADAL" clId="{B97C4CFB-36E6-419B-B220-30FF3EE072CF}" dt="2019-10-09T23:00:24.828" v="7" actId="313"/>
        <pc:sldMkLst>
          <pc:docMk/>
          <pc:sldMk cId="2322760058" sldId="351"/>
        </pc:sldMkLst>
      </pc:sldChg>
      <pc:sldChg chg="modSp modNotesTx">
        <pc:chgData name="Corwin Bell" userId="c164f98f-25a2-4818-91a5-46b5bba44277" providerId="ADAL" clId="{B97C4CFB-36E6-419B-B220-30FF3EE072CF}" dt="2019-10-09T23:03:39.435" v="111" actId="20577"/>
        <pc:sldMkLst>
          <pc:docMk/>
          <pc:sldMk cId="1573828310" sldId="359"/>
        </pc:sldMkLst>
        <pc:graphicFrameChg chg="mod modGraphic">
          <ac:chgData name="Corwin Bell" userId="c164f98f-25a2-4818-91a5-46b5bba44277" providerId="ADAL" clId="{B97C4CFB-36E6-419B-B220-30FF3EE072CF}" dt="2019-10-09T23:03:39.435" v="111" actId="20577"/>
          <ac:graphicFrameMkLst>
            <pc:docMk/>
            <pc:sldMk cId="1573828310" sldId="359"/>
            <ac:graphicFrameMk id="3" creationId="{2A834A7C-A4AE-4BB5-B804-90805381C0A9}"/>
          </ac:graphicFrameMkLst>
        </pc:graphicFrameChg>
      </pc:sldChg>
    </pc:docChg>
  </pc:docChgLst>
  <pc:docChgLst>
    <pc:chgData name="Corwin Bell" userId="c164f98f-25a2-4818-91a5-46b5bba44277" providerId="ADAL" clId="{B4A4DEA9-D487-4F38-A35E-5FAAC038F9F4}"/>
    <pc:docChg chg="custSel modSld">
      <pc:chgData name="Corwin Bell" userId="c164f98f-25a2-4818-91a5-46b5bba44277" providerId="ADAL" clId="{B4A4DEA9-D487-4F38-A35E-5FAAC038F9F4}" dt="2019-10-05T00:51:38.890" v="30" actId="20577"/>
      <pc:docMkLst>
        <pc:docMk/>
      </pc:docMkLst>
      <pc:sldChg chg="modSp">
        <pc:chgData name="Corwin Bell" userId="c164f98f-25a2-4818-91a5-46b5bba44277" providerId="ADAL" clId="{B4A4DEA9-D487-4F38-A35E-5FAAC038F9F4}" dt="2019-10-05T00:51:38.890" v="30" actId="20577"/>
        <pc:sldMkLst>
          <pc:docMk/>
          <pc:sldMk cId="2743604236" sldId="265"/>
        </pc:sldMkLst>
        <pc:spChg chg="mod">
          <ac:chgData name="Corwin Bell" userId="c164f98f-25a2-4818-91a5-46b5bba44277" providerId="ADAL" clId="{B4A4DEA9-D487-4F38-A35E-5FAAC038F9F4}" dt="2019-10-05T00:51:38.890" v="30" actId="20577"/>
          <ac:spMkLst>
            <pc:docMk/>
            <pc:sldMk cId="2743604236" sldId="265"/>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1"/>
            <a:ext cx="3169920" cy="481727"/>
          </a:xfrm>
          <a:prstGeom prst="rect">
            <a:avLst/>
          </a:prstGeom>
        </p:spPr>
        <p:txBody>
          <a:bodyPr vert="horz" lIns="96661" tIns="48331" rIns="96661" bIns="48331" rtlCol="0"/>
          <a:lstStyle>
            <a:lvl1pPr algn="r">
              <a:defRPr sz="1300"/>
            </a:lvl1pPr>
          </a:lstStyle>
          <a:p>
            <a:fld id="{312271C8-4EC3-49A7-A368-8AD6CC2E7769}" type="datetimeFigureOut">
              <a:rPr lang="en-US" smtClean="0"/>
              <a:t>10/9/2019</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61" tIns="48331" rIns="96661" bIns="48331" rtlCol="0" anchor="b"/>
          <a:lstStyle>
            <a:lvl1pPr algn="r">
              <a:defRPr sz="1300"/>
            </a:lvl1pPr>
          </a:lstStyle>
          <a:p>
            <a:fld id="{BE317ABE-056B-4C5E-9428-D91B74AA5F68}" type="slidenum">
              <a:rPr lang="en-US" smtClean="0"/>
              <a:t>‹#›</a:t>
            </a:fld>
            <a:endParaRPr lang="en-US"/>
          </a:p>
        </p:txBody>
      </p:sp>
    </p:spTree>
    <p:extLst>
      <p:ext uri="{BB962C8B-B14F-4D97-AF65-F5344CB8AC3E}">
        <p14:creationId xmlns:p14="http://schemas.microsoft.com/office/powerpoint/2010/main" val="2313923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4FDB3B25-65B1-4C18-8923-843E1C3B899E}" type="datetimeFigureOut">
              <a:rPr lang="en-US" smtClean="0"/>
              <a:t>10/9/2019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44EEA111-7579-482E-A11C-AEC187B68D7B}" type="slidenum">
              <a:rPr lang="en-US" smtClean="0"/>
              <a:t>‹#›</a:t>
            </a:fld>
            <a:endParaRPr lang="en-US" dirty="0"/>
          </a:p>
        </p:txBody>
      </p:sp>
    </p:spTree>
    <p:extLst>
      <p:ext uri="{BB962C8B-B14F-4D97-AF65-F5344CB8AC3E}">
        <p14:creationId xmlns:p14="http://schemas.microsoft.com/office/powerpoint/2010/main" val="327104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pa.gov/ghgemissions/inventory-us-greenhouse-gas-emissions-and-sink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sz="1300" dirty="0"/>
          </a:p>
          <a:p>
            <a:pPr lvl="0"/>
            <a:r>
              <a:rPr lang="en-US" sz="1300" i="1" dirty="0"/>
              <a:t>Acknowledgment:</a:t>
            </a:r>
            <a:r>
              <a:rPr lang="en-US" sz="1300" dirty="0"/>
              <a:t> “This material is based upon work supported by the U.S. Department of Energy’s Office of Energy Efficiency and Renewable Energy (EERE) under the Vehicles Technologies Office (VTO) Deployment Award Number DE-EE0008261.”</a:t>
            </a:r>
          </a:p>
          <a:p>
            <a:r>
              <a:rPr lang="en-US" sz="1300" dirty="0"/>
              <a:t> </a:t>
            </a:r>
          </a:p>
          <a:p>
            <a:pPr lvl="0"/>
            <a:r>
              <a:rPr lang="en-US" sz="1300" i="1" dirty="0"/>
              <a:t>Disclaimer: </a:t>
            </a:r>
            <a:r>
              <a:rPr lang="en-US" sz="1300" dirty="0"/>
              <a:t>“This report was prepared as an account of work sponsored by an</a:t>
            </a:r>
            <a:r>
              <a:rPr lang="en-US" sz="1300" i="1" dirty="0"/>
              <a:t> </a:t>
            </a:r>
            <a:r>
              <a:rPr lang="en-US" sz="1300" dirty="0"/>
              <a:t>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a:p>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1</a:t>
            </a:fld>
            <a:endParaRPr lang="en-US" dirty="0"/>
          </a:p>
        </p:txBody>
      </p:sp>
    </p:spTree>
    <p:extLst>
      <p:ext uri="{BB962C8B-B14F-4D97-AF65-F5344CB8AC3E}">
        <p14:creationId xmlns:p14="http://schemas.microsoft.com/office/powerpoint/2010/main" val="519484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612">
              <a:defRPr/>
            </a:pPr>
            <a:r>
              <a:rPr lang="en-US" sz="1300" dirty="0"/>
              <a:t>Publicly available and regionally or nationally-based data sources were prioritized for inclusion in the tool to ensure the tool could continuously be updated and to allow for potential expansion to other cities and regions in future efforts. Identifying appropriate data sources was the first step in an iterative tool development process that incorporated a number of checkpoints with stakeholder review. </a:t>
            </a:r>
            <a:endParaRPr lang="en-US" dirty="0"/>
          </a:p>
          <a:p>
            <a:endParaRPr lang="en-US" sz="1300" dirty="0"/>
          </a:p>
        </p:txBody>
      </p:sp>
      <p:sp>
        <p:nvSpPr>
          <p:cNvPr id="4" name="Slide Number Placeholder 3"/>
          <p:cNvSpPr>
            <a:spLocks noGrp="1"/>
          </p:cNvSpPr>
          <p:nvPr>
            <p:ph type="sldNum" sz="quarter" idx="10"/>
          </p:nvPr>
        </p:nvSpPr>
        <p:spPr/>
        <p:txBody>
          <a:bodyPr/>
          <a:lstStyle/>
          <a:p>
            <a:fld id="{44EEA111-7579-482E-A11C-AEC187B68D7B}" type="slidenum">
              <a:rPr lang="en-US" smtClean="0"/>
              <a:t>10</a:t>
            </a:fld>
            <a:endParaRPr lang="en-US" dirty="0"/>
          </a:p>
        </p:txBody>
      </p:sp>
    </p:spTree>
    <p:extLst>
      <p:ext uri="{BB962C8B-B14F-4D97-AF65-F5344CB8AC3E}">
        <p14:creationId xmlns:p14="http://schemas.microsoft.com/office/powerpoint/2010/main" val="211413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Existing EV Charger Locations: Provides information about existing chargers to prioritize gaps in the EV charging network and is the key metric driving the prioritization (ensuring coverage of the city).	</a:t>
            </a:r>
          </a:p>
          <a:p>
            <a:endParaRPr lang="en-US" sz="1300" dirty="0"/>
          </a:p>
          <a:p>
            <a:r>
              <a:rPr lang="en-US" sz="1300" dirty="0"/>
              <a:t>Accessibility to Major Highways: Key element identified from ride-hail drivers to prioritize easy-to-access charging locations, but had strong correlation with Parking Turnover Index/Ride-hail Demand/Car share Demand metrics. </a:t>
            </a:r>
          </a:p>
          <a:p>
            <a:r>
              <a:rPr lang="en-US" sz="1300" dirty="0"/>
              <a:t>		</a:t>
            </a:r>
          </a:p>
          <a:p>
            <a:r>
              <a:rPr lang="en-US" sz="1300" dirty="0"/>
              <a:t>Retail Amenities: Key element identified from ride-hail drivers to prioritize areas with amenities that can be used while they wait for vehicles to charge. Lower weighting because of correlation with Parking Turnover Index. 		</a:t>
            </a:r>
          </a:p>
          <a:p>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11</a:t>
            </a:fld>
            <a:endParaRPr lang="en-US" dirty="0"/>
          </a:p>
        </p:txBody>
      </p:sp>
    </p:spTree>
    <p:extLst>
      <p:ext uri="{BB962C8B-B14F-4D97-AF65-F5344CB8AC3E}">
        <p14:creationId xmlns:p14="http://schemas.microsoft.com/office/powerpoint/2010/main" val="454071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Low-income Households: This metric is a proxy for communities that have historically experienced disinvestment. Strong correlation with Minority Household metric	</a:t>
            </a:r>
          </a:p>
          <a:p>
            <a:endParaRPr lang="en-US" sz="1300" dirty="0"/>
          </a:p>
          <a:p>
            <a:r>
              <a:rPr lang="en-US" sz="1300" dirty="0"/>
              <a:t>Minority Households: This metric is</a:t>
            </a:r>
            <a:r>
              <a:rPr lang="en-US" sz="1300" baseline="0" dirty="0"/>
              <a:t> </a:t>
            </a:r>
            <a:r>
              <a:rPr lang="en-US" sz="1300" dirty="0"/>
              <a:t>a proxy for communities that have historically experienced disinvestment. Strong correlation with low-income household metric, however Seattle’s Environmental Justice principles place higher focus on race over income.		</a:t>
            </a:r>
          </a:p>
          <a:p>
            <a:endParaRPr lang="en-US" sz="1300" dirty="0"/>
          </a:p>
          <a:p>
            <a:r>
              <a:rPr lang="en-US" sz="1300" dirty="0"/>
              <a:t>Traffic Pollution Index: This metric uses high Vehicle Miles Traveled (VMT) locations as a proxy</a:t>
            </a:r>
            <a:r>
              <a:rPr lang="en-US" sz="1300" baseline="0" dirty="0"/>
              <a:t> for </a:t>
            </a:r>
            <a:r>
              <a:rPr lang="en-US" sz="1300" dirty="0"/>
              <a:t>areas bearing inequitable environmental burdens that can be partially addressed by higher EV adoption. 		</a:t>
            </a:r>
          </a:p>
          <a:p>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12</a:t>
            </a:fld>
            <a:endParaRPr lang="en-US" dirty="0"/>
          </a:p>
        </p:txBody>
      </p:sp>
    </p:spTree>
    <p:extLst>
      <p:ext uri="{BB962C8B-B14F-4D97-AF65-F5344CB8AC3E}">
        <p14:creationId xmlns:p14="http://schemas.microsoft.com/office/powerpoint/2010/main" val="1842821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Parking Turnover Index: On-street parking regulation and off-street parking pricing serve as proxies for higher vehicle turnover, thus implying opportunities for current and future shared mobility demand. Directly correlated with Car share Demand, Ride-hail Demand and Retail Amenities metrics.</a:t>
            </a:r>
          </a:p>
          <a:p>
            <a:r>
              <a:rPr lang="en-US" sz="1300" dirty="0"/>
              <a:t>	</a:t>
            </a:r>
          </a:p>
          <a:p>
            <a:r>
              <a:rPr lang="en-US" sz="1300" dirty="0"/>
              <a:t>Ride-hail Demand: Primary demand metric for shared mobility, however directly correlated with Car share Demand and Parking Turnover Index. 		</a:t>
            </a:r>
          </a:p>
          <a:p>
            <a:endParaRPr lang="en-US" sz="1300" dirty="0"/>
          </a:p>
          <a:p>
            <a:r>
              <a:rPr lang="en-US" sz="1300" dirty="0"/>
              <a:t>Car share Demand: Primary demand metric for shared mobility, however directly correlated with Ride-hail demand and Parking Turnover Index. 		</a:t>
            </a:r>
          </a:p>
          <a:p>
            <a:endParaRPr lang="en-US" dirty="0"/>
          </a:p>
          <a:p>
            <a:r>
              <a:rPr lang="en-US" dirty="0"/>
              <a:t>These metrics all</a:t>
            </a:r>
            <a:r>
              <a:rPr lang="en-US" baseline="0" dirty="0"/>
              <a:t> turned out to be highly correlated so their weights were reduced to minimize double counting.</a:t>
            </a:r>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13</a:t>
            </a:fld>
            <a:endParaRPr lang="en-US" dirty="0"/>
          </a:p>
        </p:txBody>
      </p:sp>
    </p:spTree>
    <p:extLst>
      <p:ext uri="{BB962C8B-B14F-4D97-AF65-F5344CB8AC3E}">
        <p14:creationId xmlns:p14="http://schemas.microsoft.com/office/powerpoint/2010/main" val="280813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Low-frequency Transit Access: Proxy for increased need for a vehicle to provide first-last mile access to high-capacity transit, including ride-hail/car share.</a:t>
            </a:r>
          </a:p>
          <a:p>
            <a:r>
              <a:rPr lang="en-US" sz="1300" dirty="0"/>
              <a:t>	</a:t>
            </a:r>
          </a:p>
          <a:p>
            <a:r>
              <a:rPr lang="en-US" sz="1300" dirty="0"/>
              <a:t>Zero Vehicle Households: Proxy for higher propensity to benefit from transit access via shared mobility services. 		</a:t>
            </a:r>
          </a:p>
          <a:p>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14</a:t>
            </a:fld>
            <a:endParaRPr lang="en-US" dirty="0"/>
          </a:p>
        </p:txBody>
      </p:sp>
    </p:spTree>
    <p:extLst>
      <p:ext uri="{BB962C8B-B14F-4D97-AF65-F5344CB8AC3E}">
        <p14:creationId xmlns:p14="http://schemas.microsoft.com/office/powerpoint/2010/main" val="872600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To resolve suitable locations for EVSE, a 10-acre hex grid was developed for the City of Seattle. The distance across a 10-acre hex grid is roughly two city blocks. This hex grid is the final study geography that was used to bring together all the inputs for final scoring in the EVSE Dynamic Siting tool.</a:t>
            </a:r>
          </a:p>
          <a:p>
            <a:endParaRPr lang="en-US" sz="1300" dirty="0"/>
          </a:p>
          <a:p>
            <a:r>
              <a:rPr lang="en-US" sz="1300" b="1" dirty="0"/>
              <a:t>Weighted Combined Tool</a:t>
            </a:r>
            <a:endParaRPr lang="en-US" sz="1300" dirty="0"/>
          </a:p>
          <a:p>
            <a:r>
              <a:rPr lang="en-US" sz="1300" dirty="0"/>
              <a:t>The metrics were combined by using a weighting system to favor important factors in scoring the hex grids. The weighting criteria were developed through literature review, stakeholder feedback, and an iterative process to ensure the tool was representing reasonable results. With 11 metrics, a baseline weighting would apply an approximately nine percent weight to every metric. However, based on the weighting development process, certain metrics warranted a higher or lower weight, both because of the importance of the metric and to account for potential correlation between the metrics. </a:t>
            </a:r>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15</a:t>
            </a:fld>
            <a:endParaRPr lang="en-US" dirty="0"/>
          </a:p>
        </p:txBody>
      </p:sp>
    </p:spTree>
    <p:extLst>
      <p:ext uri="{BB962C8B-B14F-4D97-AF65-F5344CB8AC3E}">
        <p14:creationId xmlns:p14="http://schemas.microsoft.com/office/powerpoint/2010/main" val="3092334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Converting the results of the EVSE Dynamic Siting Tool to a prioritization of Shared Mobility Hubs involved considering the hex grids around each hub and adjacent hubs. Specifically, each Shared Mobility Hub was given the average score of the hex grids within a two-block radius (approximately 660 feet). Additionally, given that some Shared Mobility Hubs are within a half-mile of another hub, adjacent hubs were aggregated to provide one representative location for EVSE siting prioritization purposes. </a:t>
            </a:r>
          </a:p>
          <a:p>
            <a:endParaRPr lang="en-US" sz="1300" dirty="0"/>
          </a:p>
          <a:p>
            <a:r>
              <a:rPr lang="en-US" sz="1300" dirty="0"/>
              <a:t>The top 35 locations were then identified and discussed with project partners to develop a list of Shared Mobility Hubs to prioritize for electrification during Phase 1 deployments (October 2018-September 2019) and potential hubs to electrify in Phase 2 deployments (October 2019-September 2020) </a:t>
            </a:r>
          </a:p>
          <a:p>
            <a:endParaRPr lang="en-US" sz="1300" dirty="0"/>
          </a:p>
          <a:p>
            <a:r>
              <a:rPr lang="en-US" sz="1300" dirty="0"/>
              <a:t>Developing the first phase of Shared Mobility Hubs for EVSE deployment involved reviewing the highest ranked Shared Mobility Hub areas and identifying logical locations to ensure expanded coverage and increased density of the EVSE network. Generally, Shared Mobility Hubs scoring in the top 30 percent were considered for electrification and if a location was selected, other locations within one-half mile were deprioritized for Phase 1 deployments. A collaborative multi-week process with city stakeholders and private partners included a detailed review of the top scoring sites to determine potential site priorities and alternatives for specific areas. </a:t>
            </a:r>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16</a:t>
            </a:fld>
            <a:endParaRPr lang="en-US" dirty="0"/>
          </a:p>
        </p:txBody>
      </p:sp>
    </p:spTree>
    <p:extLst>
      <p:ext uri="{BB962C8B-B14F-4D97-AF65-F5344CB8AC3E}">
        <p14:creationId xmlns:p14="http://schemas.microsoft.com/office/powerpoint/2010/main" val="127128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Successful implementation of the program relies on strong collaborative partnerships, clearly distinguished roles and responsibilities, frequent and open communication, and methods for tracking deliverables and success throughout the project period. </a:t>
            </a:r>
          </a:p>
          <a:p>
            <a:endParaRPr lang="en-US" sz="1300" dirty="0"/>
          </a:p>
          <a:p>
            <a:r>
              <a:rPr lang="en-US" sz="1300" dirty="0"/>
              <a:t>The first steps for installing public EVSE in all neighborhoods in the city should be meaningful outreach, engagement, and education efforts to convey the benefits of EVs and to identify the primary barriers for EV adoption. The local clean cities coalition, Western Washington Clean Cities (WWCC), will provide targeted outreach and marketing support for this project. SDOT is also developing an EVSE Equity Toolkit to provide guidance to EVSE installers and encourage project partners to implement these strategies as feasible. </a:t>
            </a:r>
          </a:p>
          <a:p>
            <a:endParaRPr lang="en-US" sz="1300" dirty="0"/>
          </a:p>
          <a:p>
            <a:r>
              <a:rPr lang="en-US" sz="1300" dirty="0"/>
              <a:t>After selecting preliminary sites at or near a prioritized Shared Mobility Hub, the site must be evaluated for electrical feasibility, including three-phase power for DC fast chargers. New EVSE may require installation of a new three-phase transformer bank on a ‘free’ electric pole, or there must be an existing three-phase transformer bank of the appropriate voltage for the EVSE nearby to serve the site. There are some pole framing configurations that also prohibit the installation of new transformers within the City of Seattle, including poles located at geographical street corners, primary termination poles, and switch poles. The distance of the electric pole to the EVSE site may impact the costs for installation. For example, with a minimum of approximately $2,000 to $3,000 required to connect to a pole, every additional 50 feet of conduit and wiring necessary to reach a site adds approximately $1,000 to $2,000 to the cost. </a:t>
            </a:r>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17</a:t>
            </a:fld>
            <a:endParaRPr lang="en-US" dirty="0"/>
          </a:p>
        </p:txBody>
      </p:sp>
    </p:spTree>
    <p:extLst>
      <p:ext uri="{BB962C8B-B14F-4D97-AF65-F5344CB8AC3E}">
        <p14:creationId xmlns:p14="http://schemas.microsoft.com/office/powerpoint/2010/main" val="190266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612">
              <a:defRPr/>
            </a:pPr>
            <a:r>
              <a:rPr lang="en-US" sz="1300" dirty="0"/>
              <a:t>• The inability to account for other transportation demand factors, such as the Water Taxi, the Ferry System, or potential changes to the transportation network, such as the viaduct removal. The tool does</a:t>
            </a:r>
            <a:r>
              <a:rPr lang="en-US" sz="1300" baseline="0" dirty="0"/>
              <a:t> not</a:t>
            </a:r>
            <a:r>
              <a:rPr lang="en-US" sz="1300" dirty="0"/>
              <a:t> identify areas of planned EVSE deployment.</a:t>
            </a:r>
          </a:p>
          <a:p>
            <a:endParaRPr lang="en-US" sz="1300" dirty="0"/>
          </a:p>
          <a:p>
            <a:endParaRPr lang="en-US" sz="1300" dirty="0"/>
          </a:p>
          <a:p>
            <a:pPr defTabSz="966612">
              <a:defRPr/>
            </a:pPr>
            <a:r>
              <a:rPr lang="en-US" sz="1300" dirty="0"/>
              <a:t>• The need identified through stakeholder feedback to site some charging locations at the north and south ends of the city to provide opportunities for ride-hail drivers and car share users entering and leaving the city. Many ride-hail drivers that operate in the City of Seattle do not live in the city itself, but in neighboring regions, or they provide trips across City boundaries; for example, to and from the Seattle-Tacoma International Airport. Areas west of the main I-5/light rail corridor (such as Ballard and West Seattle) do not appear as prioritized because of the limitations of access from the freeway, however ride-hail driver feedback has stated a need to have EVSE in those areas to ensure coverage.</a:t>
            </a:r>
            <a:endParaRPr lang="en-US" sz="1300" dirty="0">
              <a:cs typeface="Calibri"/>
            </a:endParaRPr>
          </a:p>
          <a:p>
            <a:endParaRPr lang="en-US" sz="1300" dirty="0"/>
          </a:p>
          <a:p>
            <a:r>
              <a:rPr lang="en-US" sz="1300" dirty="0"/>
              <a:t>• The tool does</a:t>
            </a:r>
            <a:r>
              <a:rPr lang="en-US" sz="1300" baseline="0" dirty="0"/>
              <a:t> not</a:t>
            </a:r>
            <a:r>
              <a:rPr lang="en-US" sz="1300" dirty="0"/>
              <a:t> identify an optimal citywide EVSE network layout and therefore it requires an iterative approach to understand how prioritizing one location may deprioritize another location.</a:t>
            </a:r>
            <a:endParaRPr lang="en-US" sz="1300" dirty="0">
              <a:cs typeface="Calibri"/>
            </a:endParaRPr>
          </a:p>
          <a:p>
            <a:endParaRPr lang="en-US" sz="1300" dirty="0"/>
          </a:p>
          <a:p>
            <a:r>
              <a:rPr lang="en-US" sz="1300" dirty="0"/>
              <a:t>• The Displacement Risk layer included to flag areas for further consideration was developed in 2016 and may be out of date in areas across the city. EVSE deployments in areas of high displacement risk should be evaluated on a case-by-case basis to determine best practices for implementation.</a:t>
            </a:r>
            <a:endParaRPr lang="en-US" sz="1300" dirty="0">
              <a:cs typeface="Calibri"/>
            </a:endParaRPr>
          </a:p>
          <a:p>
            <a:endParaRPr lang="en-US" sz="1300" dirty="0"/>
          </a:p>
          <a:p>
            <a:r>
              <a:rPr lang="en-US" sz="1300" dirty="0"/>
              <a:t>• Installation costs were not considered in the tool because costs and complexity for installation can vary significantly between different blocks or even locations on the same block. Rather, the tool focused on identifying high-level prioritization areas, with the understanding that specific costs would be determined by the EVSE provider during actual siting assessment. </a:t>
            </a:r>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18</a:t>
            </a:fld>
            <a:endParaRPr lang="en-US" dirty="0"/>
          </a:p>
        </p:txBody>
      </p:sp>
    </p:spTree>
    <p:extLst>
      <p:ext uri="{BB962C8B-B14F-4D97-AF65-F5344CB8AC3E}">
        <p14:creationId xmlns:p14="http://schemas.microsoft.com/office/powerpoint/2010/main" val="1767556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19</a:t>
            </a:fld>
            <a:endParaRPr lang="en-US" dirty="0"/>
          </a:p>
        </p:txBody>
      </p:sp>
    </p:spTree>
    <p:extLst>
      <p:ext uri="{BB962C8B-B14F-4D97-AF65-F5344CB8AC3E}">
        <p14:creationId xmlns:p14="http://schemas.microsoft.com/office/powerpoint/2010/main" val="180184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Cover context briefly, save details for Q&amp;A.</a:t>
            </a:r>
          </a:p>
          <a:p>
            <a:r>
              <a:rPr lang="en-US" dirty="0"/>
              <a:t>Focus on data sources. </a:t>
            </a:r>
          </a:p>
          <a:p>
            <a:r>
              <a:rPr lang="en-US" dirty="0"/>
              <a:t>Go through weights quickly.</a:t>
            </a:r>
            <a:endParaRPr lang="en-US" dirty="0">
              <a:cs typeface="Calibri"/>
            </a:endParaRPr>
          </a:p>
          <a:p>
            <a:r>
              <a:rPr lang="en-US" dirty="0">
                <a:cs typeface="+mn-lt"/>
              </a:rPr>
              <a:t>Focus on Tool Results and Web-app.</a:t>
            </a:r>
          </a:p>
          <a:p>
            <a:r>
              <a:rPr lang="en-US" dirty="0">
                <a:cs typeface="+mn-lt"/>
              </a:rPr>
              <a:t>Very brief on siting considerations.</a:t>
            </a:r>
          </a:p>
          <a:p>
            <a:r>
              <a:rPr lang="en-US" dirty="0">
                <a:cs typeface="+mn-lt"/>
              </a:rPr>
              <a:t>Key Takeaway: Growing supply of open spatial data with nationwide coverage </a:t>
            </a:r>
            <a:br>
              <a:rPr lang="en-US" dirty="0">
                <a:cs typeface="+mn-lt"/>
              </a:rPr>
            </a:br>
            <a:endParaRPr lang="en-US" dirty="0">
              <a:cs typeface="Calibri"/>
            </a:endParaRPr>
          </a:p>
        </p:txBody>
      </p:sp>
      <p:sp>
        <p:nvSpPr>
          <p:cNvPr id="4" name="Slide Number Placeholder 3"/>
          <p:cNvSpPr>
            <a:spLocks noGrp="1"/>
          </p:cNvSpPr>
          <p:nvPr>
            <p:ph type="sldNum" sz="quarter" idx="5"/>
          </p:nvPr>
        </p:nvSpPr>
        <p:spPr/>
        <p:txBody>
          <a:bodyPr/>
          <a:lstStyle/>
          <a:p>
            <a:fld id="{44EEA111-7579-482E-A11C-AEC187B68D7B}" type="slidenum">
              <a:rPr lang="en-US" smtClean="0"/>
              <a:t>2</a:t>
            </a:fld>
            <a:endParaRPr lang="en-US" dirty="0"/>
          </a:p>
        </p:txBody>
      </p:sp>
    </p:spTree>
    <p:extLst>
      <p:ext uri="{BB962C8B-B14F-4D97-AF65-F5344CB8AC3E}">
        <p14:creationId xmlns:p14="http://schemas.microsoft.com/office/powerpoint/2010/main" val="17781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The Seattle Department of Transportation (SDOT), in close collaboration with other City and external partners, developed this Electric Vehicle Supply Equipment (EVSE) Roadmap for Shared Mobility Hubs (“EVSE Roadmap”) to provide improved connections to public transit via electrically-powered shared mobility services such as car share and ride-hail services. This EVSE Roadmap outlines an initial regional strategy for Seattle to test an innovative method to increase EV adoption in shared mobility services. SDOT is acting as project manager, but is not the owner of any infrastructure installed as a result of this project.</a:t>
            </a:r>
          </a:p>
          <a:p>
            <a:endParaRPr lang="en-US" sz="1300" dirty="0"/>
          </a:p>
          <a:p>
            <a:r>
              <a:rPr lang="en-US" sz="1300" dirty="0"/>
              <a:t>A full report of the EVSE Roadmap is published on SDOT’s website.</a:t>
            </a:r>
          </a:p>
          <a:p>
            <a:endParaRPr lang="en-US" sz="1300" dirty="0"/>
          </a:p>
          <a:p>
            <a:r>
              <a:rPr lang="en-US" sz="1300" b="1" dirty="0"/>
              <a:t>Only Mention if asked: </a:t>
            </a:r>
            <a:r>
              <a:rPr lang="en-US" sz="1300" dirty="0"/>
              <a:t>MULTI-REGIONAL GRANT OVERVIEW</a:t>
            </a:r>
          </a:p>
          <a:p>
            <a:r>
              <a:rPr lang="en-US" sz="1300" dirty="0"/>
              <a:t>Four U.S. cities have joined together to demonstrate the potential for electric shared mobility services. With funding from the U.S. Department of Energy and a team of valuable partners, “Making the Business Case for Smart, Shared, and Sustainable Mobility Services” aims to accelerate the adoption of electric vehicles in shared mobility applications and to establish best practices that can be used by others around the United States. The project, led by the City of Seattle and Atlas Public Policy, brings together the U.S. Department of Energy’s Energy Efficient Mobility Systems program and major industry stakeholders with the cities of Seattle, New York, Portland, and Denver to test different electric, shared mobility interventions. </a:t>
            </a:r>
          </a:p>
          <a:p>
            <a:endParaRPr lang="en-US" sz="1300" dirty="0"/>
          </a:p>
          <a:p>
            <a:r>
              <a:rPr lang="en-US" sz="1300" dirty="0"/>
              <a:t>In the Seattle region, the Seattle Department of Transportation is partnering with Seattle City Light, Office of Sustainability &amp; Environment, </a:t>
            </a:r>
            <a:r>
              <a:rPr lang="en-US" sz="1300" dirty="0" err="1"/>
              <a:t>ReachNow</a:t>
            </a:r>
            <a:r>
              <a:rPr lang="en-US" sz="1300" dirty="0"/>
              <a:t>, </a:t>
            </a:r>
            <a:r>
              <a:rPr lang="en-US" sz="1300" dirty="0" err="1"/>
              <a:t>Eluminocity</a:t>
            </a:r>
            <a:r>
              <a:rPr lang="en-US" sz="1300" dirty="0"/>
              <a:t>, and other shared mobility service providers to significantly increase the supply of publicly available DC fast charging stations throughout the City with a specific focus on integration with 20 of the City’s shared mobility hubs, and monitoring the impact of a more robust charging network on shared mobility operations. SDOT, as the lead grant recipient and in alignment with its role managing the City’s transportation systems, manages the project’s overall implementation and coordination amongst project partners. </a:t>
            </a:r>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3</a:t>
            </a:fld>
            <a:endParaRPr lang="en-US" dirty="0"/>
          </a:p>
        </p:txBody>
      </p:sp>
    </p:spTree>
    <p:extLst>
      <p:ext uri="{BB962C8B-B14F-4D97-AF65-F5344CB8AC3E}">
        <p14:creationId xmlns:p14="http://schemas.microsoft.com/office/powerpoint/2010/main" val="40491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a:t>As of 2017, Transportation was the largest source of GHG emissions in the US at 29%, and the predominant source of criteria air pollutants in many air basins.</a:t>
            </a:r>
          </a:p>
          <a:p>
            <a:r>
              <a:rPr lang="en-US" baseline="0"/>
              <a:t>Source: </a:t>
            </a:r>
            <a:r>
              <a:rPr lang="en-US">
                <a:hlinkClick r:id="rId3"/>
              </a:rPr>
              <a:t>https://www.epa.gov/ghgemissions/inventory-us-greenhouse-gas-emissions-and-sinks</a:t>
            </a:r>
            <a:r>
              <a:rPr lang="en-US" baseline="0"/>
              <a:t> </a:t>
            </a:r>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4</a:t>
            </a:fld>
            <a:endParaRPr lang="en-US" dirty="0"/>
          </a:p>
        </p:txBody>
      </p:sp>
    </p:spTree>
    <p:extLst>
      <p:ext uri="{BB962C8B-B14F-4D97-AF65-F5344CB8AC3E}">
        <p14:creationId xmlns:p14="http://schemas.microsoft.com/office/powerpoint/2010/main" val="214855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the data for the previous chart was released, electricity generation has gotten cleaner and the trend is promising. Thus accelerating the conversion of internal combustion engine (ICE) vehicle miles travelled (VMT) to increasingly cleaner electric VMT has the potential to address local air quality and global climate change goals.</a:t>
            </a:r>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5</a:t>
            </a:fld>
            <a:endParaRPr lang="en-US" dirty="0"/>
          </a:p>
        </p:txBody>
      </p:sp>
    </p:spTree>
    <p:extLst>
      <p:ext uri="{BB962C8B-B14F-4D97-AF65-F5344CB8AC3E}">
        <p14:creationId xmlns:p14="http://schemas.microsoft.com/office/powerpoint/2010/main" val="244578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sz="1300" dirty="0"/>
          </a:p>
          <a:p>
            <a:r>
              <a:rPr lang="en-US" sz="1300" b="1" dirty="0"/>
              <a:t>WHAT IS A SHARED MOBILITY HUB?</a:t>
            </a:r>
            <a:endParaRPr lang="en-US" sz="1300" dirty="0"/>
          </a:p>
          <a:p>
            <a:r>
              <a:rPr lang="en-US" sz="1300" dirty="0"/>
              <a:t>A Shared Mobility Hub is a place where transportation connections, travel information, and community amenities are aggregated into a comfortable, seamless, understandable, and on-demand travel experience. Shared Mobility Hubs are generally located with major transit facilities and at places where frequent services intersect to allow easy transfers between mobility services. In addition to transit, Shared Mobility Hubs may include legible connections to car share, bike share, bike parking, ride-hail pick-up and drop-off, kiss-and-ride, and freight delivery, as well as connections to local bike and pedestrian routes. They may also include </a:t>
            </a:r>
            <a:r>
              <a:rPr lang="en-US" sz="1300" dirty="0" err="1"/>
              <a:t>placemaking</a:t>
            </a:r>
            <a:r>
              <a:rPr lang="en-US" sz="1300" dirty="0"/>
              <a:t> and </a:t>
            </a:r>
            <a:r>
              <a:rPr lang="en-US" sz="1300" dirty="0" err="1"/>
              <a:t>placekeeping</a:t>
            </a:r>
            <a:r>
              <a:rPr lang="en-US" sz="1300" dirty="0"/>
              <a:t> programming to help them function as vibrant community spaces rather than just “through” spaces. The planning and design of Shared Mobility Hubs will use a hierarchical approach to designate curb space use near the hub area. That hierarchy will maximize access to the Shared Mobility Hub using a people-first approach. SDOT has identified over 100 recommended Shared Mobility Hub locations which were used for this analysis. These locations are subject to change based on future analysis and development. </a:t>
            </a:r>
          </a:p>
          <a:p>
            <a:endParaRPr lang="en-US" sz="1300" dirty="0"/>
          </a:p>
          <a:p>
            <a:r>
              <a:rPr lang="en-US" sz="1300" b="1" dirty="0"/>
              <a:t>WHY SHOULD THEY BE ELECTRIFIED?</a:t>
            </a:r>
            <a:endParaRPr lang="en-US" sz="1300" dirty="0"/>
          </a:p>
          <a:p>
            <a:r>
              <a:rPr lang="en-US" sz="1300" dirty="0"/>
              <a:t>Shared Mobility Hubs are central to SDOT’s strategy to shape shared mobility options so that they serve the City’s climate, transportation equity, and demand management goals. The Shared Mobility Hub program leverages shared mobility to </a:t>
            </a:r>
            <a:r>
              <a:rPr lang="en-US" sz="1300" b="1" dirty="0"/>
              <a:t>enhance transit </a:t>
            </a:r>
            <a:r>
              <a:rPr lang="en-US" sz="1300" dirty="0"/>
              <a:t>access and ridership, reducing harmful emissions and transportation costs for the people of Seattle. Without the Shared Mobility Hub Program, shared mobility providers could build services to supplant transit, increasing harmful emissions and transportation costs. By electrifying shared mobility options with charging infrastructure as a part of the Shared Mobility Hub implementation plan, SDOT can further reduce emissions by accelerating adoption of electric vehicles among shared mobility providers.</a:t>
            </a:r>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6</a:t>
            </a:fld>
            <a:endParaRPr lang="en-US" dirty="0"/>
          </a:p>
        </p:txBody>
      </p:sp>
    </p:spTree>
    <p:extLst>
      <p:ext uri="{BB962C8B-B14F-4D97-AF65-F5344CB8AC3E}">
        <p14:creationId xmlns:p14="http://schemas.microsoft.com/office/powerpoint/2010/main" val="1755756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b="1" dirty="0"/>
              <a:t>1.1 Barriers to Increasing Adoption of EVs in Shared Mobility Services</a:t>
            </a:r>
            <a:endParaRPr lang="en-US" sz="1300" dirty="0"/>
          </a:p>
          <a:p>
            <a:r>
              <a:rPr lang="en-US" sz="1300" dirty="0"/>
              <a:t>Current barriers to the electrification of shared mobility services include high vehicle costs, a lack of awareness around EVs, limited access to home charging, and a lack of reliable public charging which causes drivers “range anxiety.” The lack of a consistent network of easily accessible and public EVSE limits the ability for ride-hailing services and car share providers to substantially increase their EV fleets. The core objectives of the EVSE Roadmap were developed to address these key concerns. </a:t>
            </a:r>
          </a:p>
          <a:p>
            <a:pPr defTabSz="966612">
              <a:defRPr/>
            </a:pPr>
            <a:endParaRPr lang="en-US" dirty="0"/>
          </a:p>
          <a:p>
            <a:pPr defTabSz="966612">
              <a:defRPr/>
            </a:pPr>
            <a:r>
              <a:rPr lang="en-US" dirty="0"/>
              <a:t>Cities have citywide private</a:t>
            </a:r>
            <a:r>
              <a:rPr lang="en-US" baseline="0" dirty="0"/>
              <a:t> ownership based incentives through zoning code requirements for a percentage of off-street parking spaces to have EV chargers, but these may not be publicly available, and if they are, they are often out of sight and out of mind. </a:t>
            </a:r>
          </a:p>
          <a:p>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7</a:t>
            </a:fld>
            <a:endParaRPr lang="en-US" dirty="0"/>
          </a:p>
        </p:txBody>
      </p:sp>
    </p:spTree>
    <p:extLst>
      <p:ext uri="{BB962C8B-B14F-4D97-AF65-F5344CB8AC3E}">
        <p14:creationId xmlns:p14="http://schemas.microsoft.com/office/powerpoint/2010/main" val="1226079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612">
              <a:defRPr/>
            </a:pPr>
            <a:r>
              <a:rPr lang="en-US" sz="1300" dirty="0"/>
              <a:t>The goal of SDOT’s EV</a:t>
            </a:r>
            <a:r>
              <a:rPr lang="en-US" sz="1300" baseline="0" dirty="0"/>
              <a:t>SE program is to p</a:t>
            </a:r>
            <a:r>
              <a:rPr lang="en-US" sz="1300" dirty="0"/>
              <a:t>rioritize EVSE where ride-hail and car share vehicle demand is high, a gap in the EVSE network exists, and deployment of EVSE could be both equitable and result in a positive impact on a community. </a:t>
            </a:r>
          </a:p>
          <a:p>
            <a:pPr marL="543719" indent="-543719">
              <a:buFont typeface="+mj-lt"/>
              <a:buAutoNum type="arabicPeriod"/>
            </a:pPr>
            <a:endParaRPr lang="en-US" b="1" dirty="0">
              <a:solidFill>
                <a:schemeClr val="tx1"/>
              </a:solidFill>
            </a:endParaRPr>
          </a:p>
          <a:p>
            <a:pPr marL="543719" indent="-543719">
              <a:buFont typeface="+mj-lt"/>
              <a:buAutoNum type="arabicPeriod"/>
            </a:pPr>
            <a:r>
              <a:rPr lang="en-US" b="1" dirty="0">
                <a:solidFill>
                  <a:schemeClr val="tx1"/>
                </a:solidFill>
              </a:rPr>
              <a:t>EV Network Development </a:t>
            </a:r>
            <a:r>
              <a:rPr lang="en-US" dirty="0">
                <a:solidFill>
                  <a:schemeClr val="tx1"/>
                </a:solidFill>
              </a:rPr>
              <a:t>– identifies Shared Mobility Hubs that are in locations with a less established network of EV chargers, particularly DC fast chargers, and which support EV charging behavior based on user feedback </a:t>
            </a:r>
            <a:r>
              <a:rPr lang="en-US" sz="1300" dirty="0"/>
              <a:t>• Remove barriers to EV adoption, and increase the potential of EV adoption/use in ride-hail and car share services</a:t>
            </a:r>
          </a:p>
          <a:p>
            <a:pPr marL="543719" indent="-543719">
              <a:buFont typeface="+mj-lt"/>
              <a:buAutoNum type="arabicPeriod"/>
            </a:pPr>
            <a:endParaRPr lang="en-US" dirty="0">
              <a:solidFill>
                <a:schemeClr val="tx1"/>
              </a:solidFill>
            </a:endParaRPr>
          </a:p>
          <a:p>
            <a:pPr marL="543719" indent="-543719" defTabSz="966612">
              <a:buFont typeface="+mj-lt"/>
              <a:buAutoNum type="arabicPeriod"/>
              <a:defRPr/>
            </a:pPr>
            <a:r>
              <a:rPr lang="en-US" b="1" dirty="0">
                <a:solidFill>
                  <a:schemeClr val="tx1"/>
                </a:solidFill>
              </a:rPr>
              <a:t>Equity &amp; Environmental Justice </a:t>
            </a:r>
            <a:r>
              <a:rPr lang="en-US" dirty="0">
                <a:solidFill>
                  <a:schemeClr val="tx1"/>
                </a:solidFill>
              </a:rPr>
              <a:t>– identifies Shared Mobility Hubs that can address air quality and environmental justice objectives by identifying areas of historical underinvestment and that face inequitable environmental burden from air and noise pollution </a:t>
            </a:r>
            <a:r>
              <a:rPr lang="en-US" sz="1300" dirty="0"/>
              <a:t>• Incorporate community input when deploying EV charging sites to avoid exacerbating displacement of people</a:t>
            </a:r>
            <a:r>
              <a:rPr lang="en-US" sz="1300" baseline="0" dirty="0"/>
              <a:t> of color </a:t>
            </a:r>
            <a:r>
              <a:rPr lang="en-US" sz="1300" dirty="0"/>
              <a:t>and low-income households • Improve public health by reducing emissions, improving air quality and addressing climate change</a:t>
            </a:r>
          </a:p>
          <a:p>
            <a:pPr marL="543719" indent="-543719">
              <a:buFont typeface="+mj-lt"/>
              <a:buAutoNum type="arabicPeriod"/>
            </a:pPr>
            <a:endParaRPr lang="en-US" dirty="0">
              <a:solidFill>
                <a:schemeClr val="tx1"/>
              </a:solidFill>
            </a:endParaRPr>
          </a:p>
          <a:p>
            <a:pPr marL="543719" indent="-543719">
              <a:buFont typeface="+mj-lt"/>
              <a:buAutoNum type="arabicPeriod"/>
            </a:pPr>
            <a:r>
              <a:rPr lang="en-US" b="1" dirty="0">
                <a:solidFill>
                  <a:schemeClr val="tx1"/>
                </a:solidFill>
              </a:rPr>
              <a:t>Shared Mobility </a:t>
            </a:r>
            <a:r>
              <a:rPr lang="en-US" dirty="0">
                <a:solidFill>
                  <a:schemeClr val="tx1"/>
                </a:solidFill>
              </a:rPr>
              <a:t>– identifies Shared Mobility Hubs to serve locations with current high market demand for ride-hailing and </a:t>
            </a:r>
            <a:r>
              <a:rPr lang="en-US" dirty="0" err="1">
                <a:solidFill>
                  <a:schemeClr val="tx1"/>
                </a:solidFill>
              </a:rPr>
              <a:t>carsharing</a:t>
            </a:r>
            <a:r>
              <a:rPr lang="en-US" dirty="0">
                <a:solidFill>
                  <a:schemeClr val="tx1"/>
                </a:solidFill>
              </a:rPr>
              <a:t> services and potential future market demand</a:t>
            </a:r>
          </a:p>
          <a:p>
            <a:pPr marL="543719" indent="-543719">
              <a:buFont typeface="+mj-lt"/>
              <a:buAutoNum type="arabicPeriod"/>
            </a:pPr>
            <a:endParaRPr lang="en-US" dirty="0">
              <a:solidFill>
                <a:schemeClr val="tx1"/>
              </a:solidFill>
            </a:endParaRPr>
          </a:p>
          <a:p>
            <a:pPr marL="543719" indent="-543719">
              <a:buFont typeface="+mj-lt"/>
              <a:buAutoNum type="arabicPeriod"/>
            </a:pPr>
            <a:r>
              <a:rPr lang="en-US" b="1" dirty="0">
                <a:solidFill>
                  <a:schemeClr val="tx1"/>
                </a:solidFill>
              </a:rPr>
              <a:t>Gaps in Transit Access </a:t>
            </a:r>
            <a:r>
              <a:rPr lang="en-US" dirty="0">
                <a:solidFill>
                  <a:schemeClr val="tx1"/>
                </a:solidFill>
              </a:rPr>
              <a:t>– identifies Shared Mobility Hubs with relatively poor connecting transit service and low vehicle ownership to enable better first-last mile connections to high-capacity transit</a:t>
            </a:r>
            <a:r>
              <a:rPr lang="en-US" sz="1300" dirty="0"/>
              <a:t> • Improve safe and accessible connections to transit, which provides access to services, employment, and education</a:t>
            </a:r>
          </a:p>
          <a:p>
            <a:endParaRPr lang="en-US" sz="1300" dirty="0"/>
          </a:p>
          <a:p>
            <a:pPr defTabSz="966612">
              <a:defRPr/>
            </a:pPr>
            <a:r>
              <a:rPr lang="en-US" sz="1300" dirty="0"/>
              <a:t>We recognize that historically disinvested communities are correlated with those both currently experiencing displacement and at risk of experiencing future displacement. To avoid exacerbating ongoing displacement, potential sites in areas with high displacement risk will be identified so project partners can be cognizant of this sensitivity and work to mitigate displacement risk in their efforts as feasible. SDOT’s suggested research-based approach to mitigating displacement risk will be outlined in its EVSE Equity Toolkit (currently in development). </a:t>
            </a:r>
          </a:p>
          <a:p>
            <a:endParaRPr lang="en-US" sz="1300" dirty="0"/>
          </a:p>
          <a:p>
            <a:r>
              <a:rPr lang="en-US" sz="1300" b="1" dirty="0"/>
              <a:t>DC FAST CHARGERS VS LEVEL 2 CHARGERS </a:t>
            </a:r>
            <a:endParaRPr lang="en-US" sz="1300" dirty="0"/>
          </a:p>
          <a:p>
            <a:r>
              <a:rPr lang="en-US" sz="1300" dirty="0"/>
              <a:t>Early in the process of developing the EVSE Roadmap Strategy, the project team determined that DC fast chargers should be prioritized over Level 2 (L2) chargers. This decision was largely based on the expected use of charging infrastructure by ride-hail and car share providers and only refers to EVSE prioritization within the context of this project. Their operational models (both for drivers and fleet support technicians) benefit from a network of DC fast chargers to enable quick turnover of vehicles and to ensure the vehicles are in service for a majority of the time. </a:t>
            </a:r>
          </a:p>
          <a:p>
            <a:r>
              <a:rPr lang="en-US" sz="1300" dirty="0"/>
              <a:t>While L2 chargers do have a potential use case for ride-hail drivers at their place of residence, the priority focus was on DC fast chargers to address the major gaps in the DC fast charger network and fulfill Seattle’s intervention strategy for the project to electrify Shared Mobility Hubs. Additionally, as vehicles with greater range continue to enter the EV marketplace, the long-term demand may shift toward DC fast chargers to enable quick charging to complete a day’s activities, and to allow multiple vehicles to use one charger per day. Prioritizing DC fast chargers establishes a network of locations that are more adaptable to future EVSE technology and user expectations for charging infrastructure. </a:t>
            </a:r>
            <a:endParaRPr lang="en-US" dirty="0"/>
          </a:p>
        </p:txBody>
      </p:sp>
      <p:sp>
        <p:nvSpPr>
          <p:cNvPr id="4" name="Slide Number Placeholder 3"/>
          <p:cNvSpPr>
            <a:spLocks noGrp="1"/>
          </p:cNvSpPr>
          <p:nvPr>
            <p:ph type="sldNum" sz="quarter" idx="10"/>
          </p:nvPr>
        </p:nvSpPr>
        <p:spPr/>
        <p:txBody>
          <a:bodyPr/>
          <a:lstStyle/>
          <a:p>
            <a:fld id="{44EEA111-7579-482E-A11C-AEC187B68D7B}" type="slidenum">
              <a:rPr lang="en-US" smtClean="0"/>
              <a:t>8</a:t>
            </a:fld>
            <a:endParaRPr lang="en-US" dirty="0"/>
          </a:p>
        </p:txBody>
      </p:sp>
    </p:spTree>
    <p:extLst>
      <p:ext uri="{BB962C8B-B14F-4D97-AF65-F5344CB8AC3E}">
        <p14:creationId xmlns:p14="http://schemas.microsoft.com/office/powerpoint/2010/main" val="4116727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Stage 1: Represents a process of data collection, data processing, metric development, and initial model criteria weighting based on initial research and feedback.</a:t>
            </a:r>
          </a:p>
          <a:p>
            <a:endParaRPr lang="en-US" sz="1300" dirty="0"/>
          </a:p>
          <a:p>
            <a:r>
              <a:rPr lang="en-US" sz="1300" dirty="0"/>
              <a:t>Stage 2: Represents a deployment of back-end and front-end technologies to host analysis results, background data, and geo-processing services to provide an interactive dashboard for decision makers.</a:t>
            </a:r>
          </a:p>
          <a:p>
            <a:endParaRPr lang="en-US" sz="1300" dirty="0"/>
          </a:p>
        </p:txBody>
      </p:sp>
      <p:sp>
        <p:nvSpPr>
          <p:cNvPr id="4" name="Slide Number Placeholder 3"/>
          <p:cNvSpPr>
            <a:spLocks noGrp="1"/>
          </p:cNvSpPr>
          <p:nvPr>
            <p:ph type="sldNum" sz="quarter" idx="10"/>
          </p:nvPr>
        </p:nvSpPr>
        <p:spPr/>
        <p:txBody>
          <a:bodyPr/>
          <a:lstStyle/>
          <a:p>
            <a:fld id="{44EEA111-7579-482E-A11C-AEC187B68D7B}" type="slidenum">
              <a:rPr lang="en-US" smtClean="0"/>
              <a:t>9</a:t>
            </a:fld>
            <a:endParaRPr lang="en-US" dirty="0"/>
          </a:p>
        </p:txBody>
      </p:sp>
    </p:spTree>
    <p:extLst>
      <p:ext uri="{BB962C8B-B14F-4D97-AF65-F5344CB8AC3E}">
        <p14:creationId xmlns:p14="http://schemas.microsoft.com/office/powerpoint/2010/main" val="2175690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07AE17-9E57-4F98-9233-5AAE6489A06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0198339" cy="5736566"/>
          </a:xfrm>
          <a:prstGeom prst="rect">
            <a:avLst/>
          </a:prstGeom>
        </p:spPr>
      </p:pic>
      <p:sp>
        <p:nvSpPr>
          <p:cNvPr id="2" name="Title 1"/>
          <p:cNvSpPr>
            <a:spLocks noGrp="1"/>
          </p:cNvSpPr>
          <p:nvPr>
            <p:ph type="ctrTitle"/>
          </p:nvPr>
        </p:nvSpPr>
        <p:spPr>
          <a:xfrm>
            <a:off x="506084" y="3687788"/>
            <a:ext cx="9144000" cy="2121112"/>
          </a:xfrm>
        </p:spPr>
        <p:txBody>
          <a:bodyPr anchor="b"/>
          <a:lstStyle>
            <a:lvl1pPr algn="l">
              <a:defRPr sz="6000" b="1">
                <a:latin typeface="Dosis" panose="02010503020202060003" pitchFamily="2" charset="0"/>
              </a:defRPr>
            </a:lvl1pPr>
          </a:lstStyle>
          <a:p>
            <a:r>
              <a:rPr lang="en-US" dirty="0"/>
              <a:t>Click to edit Master title style</a:t>
            </a:r>
          </a:p>
        </p:txBody>
      </p:sp>
      <p:sp>
        <p:nvSpPr>
          <p:cNvPr id="3" name="Subtitle 2"/>
          <p:cNvSpPr>
            <a:spLocks noGrp="1"/>
          </p:cNvSpPr>
          <p:nvPr>
            <p:ph type="subTitle" idx="1"/>
          </p:nvPr>
        </p:nvSpPr>
        <p:spPr>
          <a:xfrm>
            <a:off x="506084" y="5986732"/>
            <a:ext cx="9144000" cy="871268"/>
          </a:xfrm>
        </p:spPr>
        <p:txBody>
          <a:bodyPr/>
          <a:lstStyle>
            <a:lvl1pPr marL="0" indent="0" algn="l">
              <a:buNone/>
              <a:defRPr sz="2400">
                <a:latin typeface="Quicksand"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2310B9D8-F8C3-46B0-A052-CDC68504FA8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27942" y="390882"/>
            <a:ext cx="1975789" cy="385496"/>
          </a:xfrm>
          <a:prstGeom prst="rect">
            <a:avLst/>
          </a:prstGeom>
        </p:spPr>
      </p:pic>
      <p:pic>
        <p:nvPicPr>
          <p:cNvPr id="11" name="Picture 10">
            <a:extLst>
              <a:ext uri="{FF2B5EF4-FFF2-40B4-BE49-F238E27FC236}">
                <a16:creationId xmlns:a16="http://schemas.microsoft.com/office/drawing/2014/main" id="{49E1D3B9-0ED8-4295-9A97-7B1BF6585BD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827942" y="1047388"/>
            <a:ext cx="1632894" cy="536277"/>
          </a:xfrm>
          <a:prstGeom prst="rect">
            <a:avLst/>
          </a:prstGeom>
        </p:spPr>
      </p:pic>
    </p:spTree>
    <p:extLst>
      <p:ext uri="{BB962C8B-B14F-4D97-AF65-F5344CB8AC3E}">
        <p14:creationId xmlns:p14="http://schemas.microsoft.com/office/powerpoint/2010/main" val="1775936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ABAE5C3-9875-4BA6-9636-13CAAE0A9E2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597878" y="687022"/>
            <a:ext cx="7496356" cy="922937"/>
          </a:xfrm>
        </p:spPr>
        <p:txBody>
          <a:bodyPr/>
          <a:lstStyle>
            <a:lvl1pPr>
              <a:defRPr b="1">
                <a:solidFill>
                  <a:schemeClr val="tx1"/>
                </a:solidFill>
                <a:latin typeface="Dosis" panose="02010503020202060003" pitchFamily="2" charset="0"/>
              </a:defRPr>
            </a:lvl1pPr>
          </a:lstStyle>
          <a:p>
            <a:r>
              <a:rPr lang="en-US" dirty="0"/>
              <a:t>Click to edit Master title style</a:t>
            </a:r>
          </a:p>
        </p:txBody>
      </p:sp>
      <p:sp>
        <p:nvSpPr>
          <p:cNvPr id="3" name="Content Placeholder 2"/>
          <p:cNvSpPr>
            <a:spLocks noGrp="1"/>
          </p:cNvSpPr>
          <p:nvPr>
            <p:ph idx="1"/>
          </p:nvPr>
        </p:nvSpPr>
        <p:spPr>
          <a:xfrm>
            <a:off x="4597879" y="1984075"/>
            <a:ext cx="6755920" cy="3865084"/>
          </a:xfrm>
        </p:spPr>
        <p:txBody>
          <a:bodyPr/>
          <a:lstStyle>
            <a:lvl1pPr>
              <a:defRPr>
                <a:solidFill>
                  <a:schemeClr val="tx1"/>
                </a:solidFill>
                <a:latin typeface="Quicksand" panose="00000500000000000000" pitchFamily="2" charset="0"/>
              </a:defRPr>
            </a:lvl1pPr>
            <a:lvl2pPr>
              <a:defRPr>
                <a:solidFill>
                  <a:schemeClr val="tx1"/>
                </a:solidFill>
                <a:latin typeface="Quicksand" panose="00000500000000000000" pitchFamily="2" charset="0"/>
              </a:defRPr>
            </a:lvl2pPr>
            <a:lvl3pPr>
              <a:defRPr>
                <a:solidFill>
                  <a:schemeClr val="tx1"/>
                </a:solidFill>
                <a:latin typeface="Quicksand" panose="00000500000000000000" pitchFamily="2" charset="0"/>
              </a:defRPr>
            </a:lvl3pPr>
            <a:lvl4pPr>
              <a:defRPr>
                <a:solidFill>
                  <a:schemeClr val="tx1"/>
                </a:solidFill>
                <a:latin typeface="Quicksand" panose="00000500000000000000" pitchFamily="2" charset="0"/>
              </a:defRPr>
            </a:lvl4pPr>
            <a:lvl5pPr>
              <a:defRPr>
                <a:solidFill>
                  <a:schemeClr val="tx1"/>
                </a:solidFill>
                <a:latin typeface="Quicksand"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130822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851E66-E7D8-4BE2-B507-916C198AC91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017917" y="687022"/>
            <a:ext cx="10335881" cy="922937"/>
          </a:xfrm>
        </p:spPr>
        <p:txBody>
          <a:bodyPr/>
          <a:lstStyle>
            <a:lvl1pPr>
              <a:defRPr b="1">
                <a:solidFill>
                  <a:schemeClr val="tx1"/>
                </a:solidFill>
                <a:latin typeface="Dosis" panose="02010503020202060003" pitchFamily="2" charset="0"/>
              </a:defRPr>
            </a:lvl1pPr>
          </a:lstStyle>
          <a:p>
            <a:r>
              <a:rPr lang="en-US" dirty="0"/>
              <a:t>Click to edit Master title style</a:t>
            </a:r>
          </a:p>
        </p:txBody>
      </p:sp>
      <p:sp>
        <p:nvSpPr>
          <p:cNvPr id="3" name="Content Placeholder 2"/>
          <p:cNvSpPr>
            <a:spLocks noGrp="1"/>
          </p:cNvSpPr>
          <p:nvPr>
            <p:ph idx="1"/>
          </p:nvPr>
        </p:nvSpPr>
        <p:spPr>
          <a:xfrm>
            <a:off x="1017917" y="1984075"/>
            <a:ext cx="10335882" cy="3865084"/>
          </a:xfrm>
        </p:spPr>
        <p:txBody>
          <a:bodyPr/>
          <a:lstStyle>
            <a:lvl1pPr>
              <a:defRPr>
                <a:solidFill>
                  <a:schemeClr val="tx1"/>
                </a:solidFill>
                <a:latin typeface="Quicksand" panose="00000500000000000000" pitchFamily="2" charset="0"/>
              </a:defRPr>
            </a:lvl1pPr>
            <a:lvl2pPr>
              <a:defRPr>
                <a:solidFill>
                  <a:schemeClr val="tx1"/>
                </a:solidFill>
                <a:latin typeface="Quicksand" panose="00000500000000000000" pitchFamily="2" charset="0"/>
              </a:defRPr>
            </a:lvl2pPr>
            <a:lvl3pPr>
              <a:defRPr>
                <a:solidFill>
                  <a:schemeClr val="tx1"/>
                </a:solidFill>
                <a:latin typeface="Quicksand" panose="00000500000000000000" pitchFamily="2" charset="0"/>
              </a:defRPr>
            </a:lvl3pPr>
            <a:lvl4pPr>
              <a:defRPr>
                <a:solidFill>
                  <a:schemeClr val="tx1"/>
                </a:solidFill>
                <a:latin typeface="Quicksand" panose="00000500000000000000" pitchFamily="2" charset="0"/>
              </a:defRPr>
            </a:lvl4pPr>
            <a:lvl5pPr>
              <a:defRPr>
                <a:solidFill>
                  <a:schemeClr val="tx1"/>
                </a:solidFill>
                <a:latin typeface="Quicksand"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510703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6706C0-56C6-4034-B684-B3B8FD22273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597215" y="2648309"/>
            <a:ext cx="8351531" cy="1308229"/>
          </a:xfrm>
        </p:spPr>
        <p:txBody>
          <a:bodyPr>
            <a:noAutofit/>
          </a:bodyPr>
          <a:lstStyle>
            <a:lvl1pPr>
              <a:defRPr sz="5400" b="1">
                <a:solidFill>
                  <a:schemeClr val="tx1"/>
                </a:solidFill>
                <a:latin typeface="Dosis" panose="02010503020202060003" pitchFamily="2" charset="0"/>
              </a:defRPr>
            </a:lvl1pPr>
          </a:lstStyle>
          <a:p>
            <a:r>
              <a:rPr lang="en-US" dirty="0"/>
              <a:t>Click to edit Master title style</a:t>
            </a:r>
          </a:p>
        </p:txBody>
      </p:sp>
    </p:spTree>
    <p:extLst>
      <p:ext uri="{BB962C8B-B14F-4D97-AF65-F5344CB8AC3E}">
        <p14:creationId xmlns:p14="http://schemas.microsoft.com/office/powerpoint/2010/main" val="19044885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3AF3DF-64C1-4DA0-BAAC-8569E550BBAF}" type="slidenum">
              <a:rPr lang="en-US" smtClean="0"/>
              <a:t>‹#›</a:t>
            </a:fld>
            <a:endParaRPr lang="en-US" dirty="0"/>
          </a:p>
        </p:txBody>
      </p:sp>
    </p:spTree>
    <p:extLst>
      <p:ext uri="{BB962C8B-B14F-4D97-AF65-F5344CB8AC3E}">
        <p14:creationId xmlns:p14="http://schemas.microsoft.com/office/powerpoint/2010/main" val="191231152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3AF3DF-64C1-4DA0-BAAC-8569E550BBAF}" type="slidenum">
              <a:rPr lang="en-US" smtClean="0"/>
              <a:t>‹#›</a:t>
            </a:fld>
            <a:endParaRPr lang="en-US" dirty="0"/>
          </a:p>
        </p:txBody>
      </p:sp>
    </p:spTree>
    <p:extLst>
      <p:ext uri="{BB962C8B-B14F-4D97-AF65-F5344CB8AC3E}">
        <p14:creationId xmlns:p14="http://schemas.microsoft.com/office/powerpoint/2010/main" val="47962883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3AF3DF-64C1-4DA0-BAAC-8569E550BBAF}" type="slidenum">
              <a:rPr lang="en-US" smtClean="0"/>
              <a:t>‹#›</a:t>
            </a:fld>
            <a:endParaRPr lang="en-US" dirty="0"/>
          </a:p>
        </p:txBody>
      </p:sp>
    </p:spTree>
    <p:extLst>
      <p:ext uri="{BB962C8B-B14F-4D97-AF65-F5344CB8AC3E}">
        <p14:creationId xmlns:p14="http://schemas.microsoft.com/office/powerpoint/2010/main" val="328369959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3AF3DF-64C1-4DA0-BAAC-8569E550BBAF}" type="slidenum">
              <a:rPr lang="en-US" smtClean="0"/>
              <a:t>‹#›</a:t>
            </a:fld>
            <a:endParaRPr lang="en-US" dirty="0"/>
          </a:p>
        </p:txBody>
      </p:sp>
    </p:spTree>
    <p:extLst>
      <p:ext uri="{BB962C8B-B14F-4D97-AF65-F5344CB8AC3E}">
        <p14:creationId xmlns:p14="http://schemas.microsoft.com/office/powerpoint/2010/main" val="24258903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3AF3DF-64C1-4DA0-BAAC-8569E550BBAF}" type="slidenum">
              <a:rPr lang="en-US" smtClean="0"/>
              <a:t>‹#›</a:t>
            </a:fld>
            <a:endParaRPr lang="en-US" dirty="0"/>
          </a:p>
        </p:txBody>
      </p:sp>
    </p:spTree>
    <p:extLst>
      <p:ext uri="{BB962C8B-B14F-4D97-AF65-F5344CB8AC3E}">
        <p14:creationId xmlns:p14="http://schemas.microsoft.com/office/powerpoint/2010/main" val="15720186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AF3DF-64C1-4DA0-BAAC-8569E550BBAF}" type="slidenum">
              <a:rPr lang="en-US" smtClean="0"/>
              <a:t>‹#›</a:t>
            </a:fld>
            <a:endParaRPr lang="en-US" dirty="0"/>
          </a:p>
        </p:txBody>
      </p:sp>
    </p:spTree>
    <p:extLst>
      <p:ext uri="{BB962C8B-B14F-4D97-AF65-F5344CB8AC3E}">
        <p14:creationId xmlns:p14="http://schemas.microsoft.com/office/powerpoint/2010/main" val="277510031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9" r:id="rId3"/>
    <p:sldLayoutId id="2147483710" r:id="rId4"/>
    <p:sldLayoutId id="2147483704" r:id="rId5"/>
    <p:sldLayoutId id="2147483705" r:id="rId6"/>
    <p:sldLayoutId id="2147483706" r:id="rId7"/>
    <p:sldLayoutId id="2147483707" r:id="rId8"/>
    <p:sldLayoutId id="2147483708" r:id="rId9"/>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https://www.arcgis.com/home/webmap/viewer.html?webmap=5b1a11fbf03d464892c4a244ac6f56a8"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ACE51B-460E-485B-B4AD-A919C0135A07}"/>
              </a:ext>
            </a:extLst>
          </p:cNvPr>
          <p:cNvSpPr>
            <a:spLocks noGrp="1"/>
          </p:cNvSpPr>
          <p:nvPr>
            <p:ph type="ctrTitle"/>
          </p:nvPr>
        </p:nvSpPr>
        <p:spPr/>
        <p:txBody>
          <a:bodyPr>
            <a:normAutofit/>
          </a:bodyPr>
          <a:lstStyle/>
          <a:p>
            <a:r>
              <a:rPr lang="en-US" b="0" dirty="0"/>
              <a:t>Dynamic EV Charging Infrastructure Prioritization</a:t>
            </a:r>
          </a:p>
        </p:txBody>
      </p:sp>
      <p:sp>
        <p:nvSpPr>
          <p:cNvPr id="2" name="Text Placeholder 1"/>
          <p:cNvSpPr>
            <a:spLocks noGrp="1"/>
          </p:cNvSpPr>
          <p:nvPr>
            <p:ph type="subTitle" idx="1"/>
          </p:nvPr>
        </p:nvSpPr>
        <p:spPr/>
        <p:txBody>
          <a:bodyPr>
            <a:normAutofit lnSpcReduction="10000"/>
          </a:bodyPr>
          <a:lstStyle/>
          <a:p>
            <a:pPr marL="0" indent="0">
              <a:buNone/>
            </a:pPr>
            <a:r>
              <a:rPr lang="en-US" dirty="0"/>
              <a:t>CUGOS Fall Fling, 10/6/2019</a:t>
            </a:r>
          </a:p>
          <a:p>
            <a:pPr marL="0" indent="0">
              <a:buNone/>
            </a:pPr>
            <a:r>
              <a:rPr lang="en-US" dirty="0"/>
              <a:t>Corwin Bell, Fehr &amp; Peers</a:t>
            </a:r>
          </a:p>
        </p:txBody>
      </p:sp>
      <p:sp>
        <p:nvSpPr>
          <p:cNvPr id="4" name="AutoShape 2" descr="Image result for alameda ctc logo 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4360423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Sources</a:t>
            </a:r>
          </a:p>
        </p:txBody>
      </p:sp>
      <p:graphicFrame>
        <p:nvGraphicFramePr>
          <p:cNvPr id="3" name="Table 2">
            <a:extLst>
              <a:ext uri="{FF2B5EF4-FFF2-40B4-BE49-F238E27FC236}">
                <a16:creationId xmlns:a16="http://schemas.microsoft.com/office/drawing/2014/main" id="{2A834A7C-A4AE-4BB5-B804-90805381C0A9}"/>
              </a:ext>
            </a:extLst>
          </p:cNvPr>
          <p:cNvGraphicFramePr>
            <a:graphicFrameLocks noGrp="1"/>
          </p:cNvGraphicFramePr>
          <p:nvPr>
            <p:extLst>
              <p:ext uri="{D42A27DB-BD31-4B8C-83A1-F6EECF244321}">
                <p14:modId xmlns:p14="http://schemas.microsoft.com/office/powerpoint/2010/main" val="3272773590"/>
              </p:ext>
            </p:extLst>
          </p:nvPr>
        </p:nvGraphicFramePr>
        <p:xfrm>
          <a:off x="838198" y="1757680"/>
          <a:ext cx="10515600" cy="4489039"/>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3838000875"/>
                    </a:ext>
                  </a:extLst>
                </a:gridCol>
                <a:gridCol w="2628900">
                  <a:extLst>
                    <a:ext uri="{9D8B030D-6E8A-4147-A177-3AD203B41FA5}">
                      <a16:colId xmlns:a16="http://schemas.microsoft.com/office/drawing/2014/main" val="203733655"/>
                    </a:ext>
                  </a:extLst>
                </a:gridCol>
                <a:gridCol w="2628900">
                  <a:extLst>
                    <a:ext uri="{9D8B030D-6E8A-4147-A177-3AD203B41FA5}">
                      <a16:colId xmlns:a16="http://schemas.microsoft.com/office/drawing/2014/main" val="1661681100"/>
                    </a:ext>
                  </a:extLst>
                </a:gridCol>
                <a:gridCol w="2628900">
                  <a:extLst>
                    <a:ext uri="{9D8B030D-6E8A-4147-A177-3AD203B41FA5}">
                      <a16:colId xmlns:a16="http://schemas.microsoft.com/office/drawing/2014/main" val="60008970"/>
                    </a:ext>
                  </a:extLst>
                </a:gridCol>
              </a:tblGrid>
              <a:tr h="253195">
                <a:tc>
                  <a:txBody>
                    <a:bodyPr/>
                    <a:lstStyle/>
                    <a:p>
                      <a:pPr marL="0" marR="0" algn="ctr">
                        <a:spcBef>
                          <a:spcPts val="100"/>
                        </a:spcBef>
                        <a:spcAft>
                          <a:spcPts val="100"/>
                        </a:spcAft>
                      </a:pPr>
                      <a:r>
                        <a:rPr lang="en-US" sz="900">
                          <a:effectLst/>
                        </a:rPr>
                        <a:t>Metric</a:t>
                      </a:r>
                      <a:endParaRPr lang="en-US" sz="9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100"/>
                        </a:spcBef>
                        <a:spcAft>
                          <a:spcPts val="100"/>
                        </a:spcAft>
                      </a:pPr>
                      <a:r>
                        <a:rPr lang="en-US" sz="900">
                          <a:effectLst/>
                        </a:rPr>
                        <a:t>Input Layer/Table Name</a:t>
                      </a:r>
                      <a:endParaRPr lang="en-US" sz="9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100"/>
                        </a:spcBef>
                        <a:spcAft>
                          <a:spcPts val="100"/>
                        </a:spcAft>
                      </a:pPr>
                      <a:r>
                        <a:rPr lang="en-US" sz="900">
                          <a:effectLst/>
                        </a:rPr>
                        <a:t>Output Scored Field Name</a:t>
                      </a:r>
                      <a:endParaRPr lang="en-US" sz="9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100"/>
                        </a:spcBef>
                        <a:spcAft>
                          <a:spcPts val="100"/>
                        </a:spcAft>
                      </a:pPr>
                      <a:r>
                        <a:rPr lang="en-US" sz="900">
                          <a:effectLst/>
                        </a:rPr>
                        <a:t>Data Source</a:t>
                      </a:r>
                      <a:endParaRPr lang="en-US" sz="9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extLst>
                  <a:ext uri="{0D108BD9-81ED-4DB2-BD59-A6C34878D82A}">
                    <a16:rowId xmlns:a16="http://schemas.microsoft.com/office/drawing/2014/main" val="2388154578"/>
                  </a:ext>
                </a:extLst>
              </a:tr>
              <a:tr h="253195">
                <a:tc gridSpan="4">
                  <a:txBody>
                    <a:bodyPr/>
                    <a:lstStyle/>
                    <a:p>
                      <a:pPr marL="0" marR="0" algn="ctr">
                        <a:spcBef>
                          <a:spcPts val="0"/>
                        </a:spcBef>
                        <a:spcAft>
                          <a:spcPts val="0"/>
                        </a:spcAft>
                      </a:pPr>
                      <a:r>
                        <a:rPr lang="en-US" sz="900">
                          <a:effectLst/>
                        </a:rPr>
                        <a:t>EV Network Development</a:t>
                      </a:r>
                      <a:endParaRPr lang="en-US" sz="900" b="1" i="1">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4859208"/>
                  </a:ext>
                </a:extLst>
              </a:tr>
              <a:tr h="253195">
                <a:tc>
                  <a:txBody>
                    <a:bodyPr/>
                    <a:lstStyle/>
                    <a:p>
                      <a:pPr marL="0" marR="0" algn="ctr">
                        <a:spcBef>
                          <a:spcPts val="0"/>
                        </a:spcBef>
                        <a:spcAft>
                          <a:spcPts val="0"/>
                        </a:spcAft>
                      </a:pPr>
                      <a:r>
                        <a:rPr lang="en-US" sz="900">
                          <a:effectLst/>
                        </a:rPr>
                        <a:t>Existing EV Charging Locations</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Existing_EV_Chargers.csv</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EVCHRG_SCR</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tc>
                <a:tc>
                  <a:txBody>
                    <a:bodyPr/>
                    <a:lstStyle/>
                    <a:p>
                      <a:pPr marL="0" marR="0" algn="ctr">
                        <a:spcBef>
                          <a:spcPts val="0"/>
                        </a:spcBef>
                        <a:spcAft>
                          <a:spcPts val="0"/>
                        </a:spcAft>
                      </a:pPr>
                      <a:r>
                        <a:rPr lang="en-US" sz="900" dirty="0">
                          <a:effectLst/>
                        </a:rPr>
                        <a:t>US Department of Energy Alternative Fuels Data Center</a:t>
                      </a:r>
                      <a:endParaRPr lang="en-US" sz="9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extLst>
                  <a:ext uri="{0D108BD9-81ED-4DB2-BD59-A6C34878D82A}">
                    <a16:rowId xmlns:a16="http://schemas.microsoft.com/office/drawing/2014/main" val="1548712541"/>
                  </a:ext>
                </a:extLst>
              </a:tr>
              <a:tr h="253195">
                <a:tc>
                  <a:txBody>
                    <a:bodyPr/>
                    <a:lstStyle/>
                    <a:p>
                      <a:pPr marL="0" marR="0" algn="ctr">
                        <a:spcBef>
                          <a:spcPts val="0"/>
                        </a:spcBef>
                        <a:spcAft>
                          <a:spcPts val="0"/>
                        </a:spcAft>
                      </a:pPr>
                      <a:r>
                        <a:rPr lang="en-US" sz="900">
                          <a:effectLst/>
                        </a:rPr>
                        <a:t>Accessibility to Major Highways</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gis_osm_roads_free_1.shp</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RETD_SCR</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tc>
                <a:tc>
                  <a:txBody>
                    <a:bodyPr/>
                    <a:lstStyle/>
                    <a:p>
                      <a:pPr marL="0" marR="0" algn="ctr">
                        <a:spcBef>
                          <a:spcPts val="0"/>
                        </a:spcBef>
                        <a:spcAft>
                          <a:spcPts val="0"/>
                        </a:spcAft>
                      </a:pPr>
                      <a:r>
                        <a:rPr lang="en-US" sz="900">
                          <a:effectLst/>
                        </a:rPr>
                        <a:t>Open Streets Map (OSM)</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extLst>
                  <a:ext uri="{0D108BD9-81ED-4DB2-BD59-A6C34878D82A}">
                    <a16:rowId xmlns:a16="http://schemas.microsoft.com/office/drawing/2014/main" val="893265936"/>
                  </a:ext>
                </a:extLst>
              </a:tr>
              <a:tr h="253195">
                <a:tc>
                  <a:txBody>
                    <a:bodyPr/>
                    <a:lstStyle/>
                    <a:p>
                      <a:pPr marL="0" marR="0" algn="ctr">
                        <a:spcBef>
                          <a:spcPts val="0"/>
                        </a:spcBef>
                        <a:spcAft>
                          <a:spcPts val="0"/>
                        </a:spcAft>
                      </a:pPr>
                      <a:r>
                        <a:rPr lang="en-US" sz="900">
                          <a:effectLst/>
                        </a:rPr>
                        <a:t>Retail Amenities</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gis_osm_pois_free_1.shp</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HWYAC_SCR</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tc>
                <a:tc>
                  <a:txBody>
                    <a:bodyPr/>
                    <a:lstStyle/>
                    <a:p>
                      <a:pPr marL="0" marR="0" algn="ctr">
                        <a:spcBef>
                          <a:spcPts val="0"/>
                        </a:spcBef>
                        <a:spcAft>
                          <a:spcPts val="0"/>
                        </a:spcAft>
                      </a:pPr>
                      <a:r>
                        <a:rPr lang="en-US" sz="900">
                          <a:effectLst/>
                        </a:rPr>
                        <a:t>OSM</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extLst>
                  <a:ext uri="{0D108BD9-81ED-4DB2-BD59-A6C34878D82A}">
                    <a16:rowId xmlns:a16="http://schemas.microsoft.com/office/drawing/2014/main" val="530413636"/>
                  </a:ext>
                </a:extLst>
              </a:tr>
              <a:tr h="253195">
                <a:tc gridSpan="4">
                  <a:txBody>
                    <a:bodyPr/>
                    <a:lstStyle/>
                    <a:p>
                      <a:pPr marL="0" marR="0" algn="ctr">
                        <a:spcBef>
                          <a:spcPts val="0"/>
                        </a:spcBef>
                        <a:spcAft>
                          <a:spcPts val="0"/>
                        </a:spcAft>
                      </a:pPr>
                      <a:r>
                        <a:rPr lang="en-US" sz="900">
                          <a:effectLst/>
                        </a:rPr>
                        <a:t>Equity &amp; Environmental Justice</a:t>
                      </a:r>
                      <a:endParaRPr lang="en-US" sz="900" b="1" i="1">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3142343"/>
                  </a:ext>
                </a:extLst>
              </a:tr>
              <a:tr h="253195">
                <a:tc>
                  <a:txBody>
                    <a:bodyPr/>
                    <a:lstStyle/>
                    <a:p>
                      <a:pPr marL="0" marR="0" algn="ctr">
                        <a:spcBef>
                          <a:spcPts val="0"/>
                        </a:spcBef>
                        <a:spcAft>
                          <a:spcPts val="0"/>
                        </a:spcAft>
                      </a:pPr>
                      <a:r>
                        <a:rPr lang="en-US" sz="900">
                          <a:effectLst/>
                        </a:rPr>
                        <a:t>Low-income Households</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EJ_Screen_Primary (feature class), Field: LOWINCPCT</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LOWINC_SCR</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dirty="0">
                          <a:effectLst/>
                        </a:rPr>
                        <a:t>US Census American Community Survey (Census)</a:t>
                      </a:r>
                      <a:endParaRPr lang="en-US" sz="9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extLst>
                  <a:ext uri="{0D108BD9-81ED-4DB2-BD59-A6C34878D82A}">
                    <a16:rowId xmlns:a16="http://schemas.microsoft.com/office/drawing/2014/main" val="3729952701"/>
                  </a:ext>
                </a:extLst>
              </a:tr>
              <a:tr h="253195">
                <a:tc>
                  <a:txBody>
                    <a:bodyPr/>
                    <a:lstStyle/>
                    <a:p>
                      <a:pPr marL="0" marR="0" algn="ctr">
                        <a:spcBef>
                          <a:spcPts val="0"/>
                        </a:spcBef>
                        <a:spcAft>
                          <a:spcPts val="0"/>
                        </a:spcAft>
                      </a:pPr>
                      <a:r>
                        <a:rPr lang="en-US" sz="900">
                          <a:effectLst/>
                        </a:rPr>
                        <a:t>Minority Households</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EJ_Screen_Primary (feature class), Field: MINORPCT</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MINOR_SCR</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dirty="0">
                          <a:effectLst/>
                        </a:rPr>
                        <a:t>Census</a:t>
                      </a:r>
                      <a:endParaRPr lang="en-US" sz="9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extLst>
                  <a:ext uri="{0D108BD9-81ED-4DB2-BD59-A6C34878D82A}">
                    <a16:rowId xmlns:a16="http://schemas.microsoft.com/office/drawing/2014/main" val="4266589885"/>
                  </a:ext>
                </a:extLst>
              </a:tr>
              <a:tr h="253195">
                <a:tc>
                  <a:txBody>
                    <a:bodyPr/>
                    <a:lstStyle/>
                    <a:p>
                      <a:pPr marL="0" marR="0" algn="ctr">
                        <a:spcBef>
                          <a:spcPts val="0"/>
                        </a:spcBef>
                        <a:spcAft>
                          <a:spcPts val="0"/>
                        </a:spcAft>
                      </a:pPr>
                      <a:r>
                        <a:rPr lang="en-US" sz="900">
                          <a:effectLst/>
                        </a:rPr>
                        <a:t>Traffic Pollution Index</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EJ_Screen_Primary (feature class), Field: PTRAF</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dirty="0">
                          <a:effectLst/>
                        </a:rPr>
                        <a:t>PTRAFF_SCR</a:t>
                      </a:r>
                      <a:endParaRPr lang="en-US" sz="9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dirty="0">
                          <a:effectLst/>
                        </a:rPr>
                        <a:t>US Environmental Protection Agency Environmental Justice Screen (EJ SCREEN)</a:t>
                      </a:r>
                      <a:endParaRPr lang="en-US" sz="9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extLst>
                  <a:ext uri="{0D108BD9-81ED-4DB2-BD59-A6C34878D82A}">
                    <a16:rowId xmlns:a16="http://schemas.microsoft.com/office/drawing/2014/main" val="2607912654"/>
                  </a:ext>
                </a:extLst>
              </a:tr>
              <a:tr h="253195">
                <a:tc gridSpan="4">
                  <a:txBody>
                    <a:bodyPr/>
                    <a:lstStyle/>
                    <a:p>
                      <a:pPr marL="0" marR="0" algn="ctr">
                        <a:spcBef>
                          <a:spcPts val="0"/>
                        </a:spcBef>
                        <a:spcAft>
                          <a:spcPts val="0"/>
                        </a:spcAft>
                      </a:pPr>
                      <a:r>
                        <a:rPr lang="en-US" sz="900">
                          <a:effectLst/>
                        </a:rPr>
                        <a:t>Shared Mobility</a:t>
                      </a:r>
                      <a:endParaRPr lang="en-US" sz="900" b="1" i="1">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4345498"/>
                  </a:ext>
                </a:extLst>
              </a:tr>
              <a:tr h="253195">
                <a:tc>
                  <a:txBody>
                    <a:bodyPr/>
                    <a:lstStyle/>
                    <a:p>
                      <a:pPr marL="0" marR="0" algn="ctr">
                        <a:spcBef>
                          <a:spcPts val="0"/>
                        </a:spcBef>
                        <a:spcAft>
                          <a:spcPts val="0"/>
                        </a:spcAft>
                      </a:pPr>
                      <a:r>
                        <a:rPr lang="en-US" sz="900">
                          <a:effectLst/>
                        </a:rPr>
                        <a:t>Parking Turnover Index</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PublicGaragesLots.shp, SeattleStreetSigns.shp</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PRKTUR_SCR</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dirty="0">
                          <a:effectLst/>
                        </a:rPr>
                        <a:t>Seattle Department of Transportation (SDOT)</a:t>
                      </a:r>
                      <a:endParaRPr lang="en-US" sz="9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extLst>
                  <a:ext uri="{0D108BD9-81ED-4DB2-BD59-A6C34878D82A}">
                    <a16:rowId xmlns:a16="http://schemas.microsoft.com/office/drawing/2014/main" val="3893760260"/>
                  </a:ext>
                </a:extLst>
              </a:tr>
              <a:tr h="253195">
                <a:tc>
                  <a:txBody>
                    <a:bodyPr/>
                    <a:lstStyle/>
                    <a:p>
                      <a:pPr marL="0" marR="0" algn="ctr">
                        <a:spcBef>
                          <a:spcPts val="0"/>
                        </a:spcBef>
                        <a:spcAft>
                          <a:spcPts val="0"/>
                        </a:spcAft>
                      </a:pPr>
                      <a:r>
                        <a:rPr lang="en-US" sz="900">
                          <a:effectLst/>
                        </a:rPr>
                        <a:t>TNC Demand</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TNC_Data_2018_Q1.xlsx</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TNCTE_SCR</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dirty="0">
                          <a:effectLst/>
                        </a:rPr>
                        <a:t>SDOT</a:t>
                      </a:r>
                      <a:endParaRPr lang="en-US" sz="9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extLst>
                  <a:ext uri="{0D108BD9-81ED-4DB2-BD59-A6C34878D82A}">
                    <a16:rowId xmlns:a16="http://schemas.microsoft.com/office/drawing/2014/main" val="3033521668"/>
                  </a:ext>
                </a:extLst>
              </a:tr>
              <a:tr h="253195">
                <a:tc>
                  <a:txBody>
                    <a:bodyPr/>
                    <a:lstStyle/>
                    <a:p>
                      <a:pPr marL="0" marR="0" algn="ctr">
                        <a:spcBef>
                          <a:spcPts val="0"/>
                        </a:spcBef>
                        <a:spcAft>
                          <a:spcPts val="0"/>
                        </a:spcAft>
                      </a:pPr>
                      <a:r>
                        <a:rPr lang="en-US" sz="900">
                          <a:effectLst/>
                        </a:rPr>
                        <a:t>Carshare Demand</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ReachNow_Q1_2018_aggregate.csv</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CARSH_SCR</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SDOT</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extLst>
                  <a:ext uri="{0D108BD9-81ED-4DB2-BD59-A6C34878D82A}">
                    <a16:rowId xmlns:a16="http://schemas.microsoft.com/office/drawing/2014/main" val="3254598813"/>
                  </a:ext>
                </a:extLst>
              </a:tr>
              <a:tr h="253195">
                <a:tc gridSpan="4">
                  <a:txBody>
                    <a:bodyPr/>
                    <a:lstStyle/>
                    <a:p>
                      <a:pPr marL="0" marR="0" algn="ctr">
                        <a:spcBef>
                          <a:spcPts val="0"/>
                        </a:spcBef>
                        <a:spcAft>
                          <a:spcPts val="0"/>
                        </a:spcAft>
                      </a:pPr>
                      <a:r>
                        <a:rPr lang="en-US" sz="900" dirty="0">
                          <a:effectLst/>
                        </a:rPr>
                        <a:t>Gaps in Transit Access</a:t>
                      </a:r>
                      <a:endParaRPr lang="en-US" sz="900" b="1" i="1"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2444297"/>
                  </a:ext>
                </a:extLst>
              </a:tr>
              <a:tr h="434287">
                <a:tc>
                  <a:txBody>
                    <a:bodyPr/>
                    <a:lstStyle/>
                    <a:p>
                      <a:pPr marL="0" marR="0" algn="ctr">
                        <a:spcBef>
                          <a:spcPts val="0"/>
                        </a:spcBef>
                        <a:spcAft>
                          <a:spcPts val="0"/>
                        </a:spcAft>
                      </a:pPr>
                      <a:r>
                        <a:rPr lang="en-US" sz="900" dirty="0">
                          <a:effectLst/>
                        </a:rPr>
                        <a:t>Low-frequency Transit Access</a:t>
                      </a:r>
                      <a:endParaRPr lang="en-US" sz="9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HighFreqRoutesatStops10min (feature class)</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TRANAC_SCR</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dirty="0">
                          <a:effectLst/>
                        </a:rPr>
                        <a:t>King County Metro General Transit Feed Specification (GTFS)</a:t>
                      </a:r>
                      <a:endParaRPr lang="en-US" sz="9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extLst>
                  <a:ext uri="{0D108BD9-81ED-4DB2-BD59-A6C34878D82A}">
                    <a16:rowId xmlns:a16="http://schemas.microsoft.com/office/drawing/2014/main" val="962798740"/>
                  </a:ext>
                </a:extLst>
              </a:tr>
              <a:tr h="434287">
                <a:tc>
                  <a:txBody>
                    <a:bodyPr/>
                    <a:lstStyle/>
                    <a:p>
                      <a:pPr marL="0" marR="0" algn="ctr">
                        <a:spcBef>
                          <a:spcPts val="0"/>
                        </a:spcBef>
                        <a:spcAft>
                          <a:spcPts val="0"/>
                        </a:spcAft>
                      </a:pPr>
                      <a:r>
                        <a:rPr lang="en-US" sz="900">
                          <a:effectLst/>
                        </a:rPr>
                        <a:t>Zero Vehicle Households</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ACS: X25_HOUSING_CHARACTERISTICS (file geodatabase table)</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a:effectLst/>
                        </a:rPr>
                        <a:t>ZVEH_SCR</a:t>
                      </a:r>
                      <a:endParaRPr lang="en-US" sz="9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0" marR="0" algn="ctr">
                        <a:spcBef>
                          <a:spcPts val="0"/>
                        </a:spcBef>
                        <a:spcAft>
                          <a:spcPts val="0"/>
                        </a:spcAft>
                      </a:pPr>
                      <a:r>
                        <a:rPr lang="en-US" sz="900" dirty="0">
                          <a:effectLst/>
                        </a:rPr>
                        <a:t>Census </a:t>
                      </a:r>
                      <a:endParaRPr lang="en-US" sz="9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27305" marB="27305" anchor="ctr"/>
                </a:tc>
                <a:extLst>
                  <a:ext uri="{0D108BD9-81ED-4DB2-BD59-A6C34878D82A}">
                    <a16:rowId xmlns:a16="http://schemas.microsoft.com/office/drawing/2014/main" val="245587662"/>
                  </a:ext>
                </a:extLst>
              </a:tr>
            </a:tbl>
          </a:graphicData>
        </a:graphic>
      </p:graphicFrame>
    </p:spTree>
    <p:extLst>
      <p:ext uri="{BB962C8B-B14F-4D97-AF65-F5344CB8AC3E}">
        <p14:creationId xmlns:p14="http://schemas.microsoft.com/office/powerpoint/2010/main" val="157382831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4BCC86-E969-4260-A058-5833C8F9A89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p:txBody>
          <a:bodyPr/>
          <a:lstStyle/>
          <a:p>
            <a:r>
              <a:rPr lang="en-US" dirty="0"/>
              <a:t>EV Network Development</a:t>
            </a:r>
          </a:p>
        </p:txBody>
      </p:sp>
      <p:pic>
        <p:nvPicPr>
          <p:cNvPr id="7" name="Picture 6">
            <a:extLst>
              <a:ext uri="{FF2B5EF4-FFF2-40B4-BE49-F238E27FC236}">
                <a16:creationId xmlns:a16="http://schemas.microsoft.com/office/drawing/2014/main" id="{069A2DAF-AD68-4AD9-A66E-22E3DA67088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963526" y="2489501"/>
            <a:ext cx="1540042" cy="1262084"/>
          </a:xfrm>
          <a:prstGeom prst="rect">
            <a:avLst/>
          </a:prstGeom>
        </p:spPr>
      </p:pic>
    </p:spTree>
    <p:extLst>
      <p:ext uri="{BB962C8B-B14F-4D97-AF65-F5344CB8AC3E}">
        <p14:creationId xmlns:p14="http://schemas.microsoft.com/office/powerpoint/2010/main" val="171060611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CB2DC9-7189-4D90-9AC4-A896D7F5E78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p:txBody>
          <a:bodyPr/>
          <a:lstStyle/>
          <a:p>
            <a:pPr>
              <a:tabLst>
                <a:tab pos="2571750" algn="l"/>
              </a:tabLst>
            </a:pPr>
            <a:r>
              <a:rPr lang="en-US" dirty="0"/>
              <a:t>Equity &amp; Environmental Justice</a:t>
            </a:r>
          </a:p>
        </p:txBody>
      </p:sp>
      <p:pic>
        <p:nvPicPr>
          <p:cNvPr id="6" name="Picture 5">
            <a:extLst>
              <a:ext uri="{FF2B5EF4-FFF2-40B4-BE49-F238E27FC236}">
                <a16:creationId xmlns:a16="http://schemas.microsoft.com/office/drawing/2014/main" id="{18A56FDE-40A9-4117-A2B3-74DB5A9FF69E}"/>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963526" y="2489501"/>
            <a:ext cx="1540042" cy="1262084"/>
          </a:xfrm>
          <a:prstGeom prst="rect">
            <a:avLst/>
          </a:prstGeom>
        </p:spPr>
      </p:pic>
    </p:spTree>
    <p:extLst>
      <p:ext uri="{BB962C8B-B14F-4D97-AF65-F5344CB8AC3E}">
        <p14:creationId xmlns:p14="http://schemas.microsoft.com/office/powerpoint/2010/main" val="289945166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ED043E-3382-4A14-85B1-98E11A15894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p:txBody>
          <a:bodyPr/>
          <a:lstStyle/>
          <a:p>
            <a:r>
              <a:rPr lang="en-US" dirty="0"/>
              <a:t>Shared Mobility Demand</a:t>
            </a:r>
          </a:p>
        </p:txBody>
      </p:sp>
      <p:pic>
        <p:nvPicPr>
          <p:cNvPr id="6" name="Picture 5">
            <a:extLst>
              <a:ext uri="{FF2B5EF4-FFF2-40B4-BE49-F238E27FC236}">
                <a16:creationId xmlns:a16="http://schemas.microsoft.com/office/drawing/2014/main" id="{746F9AE1-44DB-4083-B2C7-8534BE427FA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963526" y="2489501"/>
            <a:ext cx="1540042" cy="1262084"/>
          </a:xfrm>
          <a:prstGeom prst="rect">
            <a:avLst/>
          </a:prstGeom>
        </p:spPr>
      </p:pic>
    </p:spTree>
    <p:extLst>
      <p:ext uri="{BB962C8B-B14F-4D97-AF65-F5344CB8AC3E}">
        <p14:creationId xmlns:p14="http://schemas.microsoft.com/office/powerpoint/2010/main" val="299647310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9AF714-278F-4D78-9A05-81DBEFC4631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p:txBody>
          <a:bodyPr/>
          <a:lstStyle/>
          <a:p>
            <a:r>
              <a:rPr lang="en-US" dirty="0"/>
              <a:t>Gap in Transit Access</a:t>
            </a:r>
          </a:p>
        </p:txBody>
      </p:sp>
      <p:pic>
        <p:nvPicPr>
          <p:cNvPr id="5" name="Picture 4">
            <a:extLst>
              <a:ext uri="{FF2B5EF4-FFF2-40B4-BE49-F238E27FC236}">
                <a16:creationId xmlns:a16="http://schemas.microsoft.com/office/drawing/2014/main" id="{B07CA4FC-C80E-4206-93CD-EF76DCE6F56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963526" y="2513565"/>
            <a:ext cx="1540042" cy="1262084"/>
          </a:xfrm>
          <a:prstGeom prst="rect">
            <a:avLst/>
          </a:prstGeom>
        </p:spPr>
      </p:pic>
    </p:spTree>
    <p:extLst>
      <p:ext uri="{BB962C8B-B14F-4D97-AF65-F5344CB8AC3E}">
        <p14:creationId xmlns:p14="http://schemas.microsoft.com/office/powerpoint/2010/main" val="318575500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hlinkClick r:id="rId3"/>
              </a:rPr>
              <a:t>Tool Results</a:t>
            </a:r>
            <a:endParaRPr lang="en-US"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17917" y="2049774"/>
            <a:ext cx="2855412" cy="4412909"/>
          </a:xfrm>
          <a:prstGeom prst="rect">
            <a:avLst/>
          </a:prstGeom>
        </p:spPr>
      </p:pic>
      <p:sp>
        <p:nvSpPr>
          <p:cNvPr id="3" name="Rectangle 2">
            <a:extLst>
              <a:ext uri="{FF2B5EF4-FFF2-40B4-BE49-F238E27FC236}">
                <a16:creationId xmlns:a16="http://schemas.microsoft.com/office/drawing/2014/main" id="{576DAECE-528E-4BDA-B920-F74A1CFB9B74}"/>
              </a:ext>
            </a:extLst>
          </p:cNvPr>
          <p:cNvSpPr/>
          <p:nvPr/>
        </p:nvSpPr>
        <p:spPr>
          <a:xfrm>
            <a:off x="924448" y="1959429"/>
            <a:ext cx="2049863" cy="1808703"/>
          </a:xfrm>
          <a:prstGeom prst="rect">
            <a:avLst/>
          </a:prstGeom>
          <a:solidFill>
            <a:srgbClr val="73B66A">
              <a:alpha val="50196"/>
            </a:srgbClr>
          </a:solidFill>
          <a:ln>
            <a:solidFill>
              <a:srgbClr val="73B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2AA224-D00C-49AD-A2C1-18D0B4DD5C40}"/>
              </a:ext>
            </a:extLst>
          </p:cNvPr>
          <p:cNvSpPr/>
          <p:nvPr/>
        </p:nvSpPr>
        <p:spPr>
          <a:xfrm>
            <a:off x="5120733" y="2443342"/>
            <a:ext cx="4575926" cy="4019341"/>
          </a:xfrm>
          <a:prstGeom prst="rect">
            <a:avLst/>
          </a:prstGeom>
          <a:solidFill>
            <a:srgbClr val="73B66A">
              <a:alpha val="50196"/>
            </a:srgbClr>
          </a:solidFill>
          <a:ln>
            <a:solidFill>
              <a:srgbClr val="73B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5"/>
          <a:srcRect t="486" r="32004"/>
          <a:stretch/>
        </p:blipFill>
        <p:spPr>
          <a:xfrm>
            <a:off x="5230635" y="2547560"/>
            <a:ext cx="4356122" cy="3810904"/>
          </a:xfrm>
          <a:prstGeom prst="rect">
            <a:avLst/>
          </a:prstGeom>
        </p:spPr>
      </p:pic>
      <p:cxnSp>
        <p:nvCxnSpPr>
          <p:cNvPr id="16" name="Straight Connector 15">
            <a:extLst>
              <a:ext uri="{FF2B5EF4-FFF2-40B4-BE49-F238E27FC236}">
                <a16:creationId xmlns:a16="http://schemas.microsoft.com/office/drawing/2014/main" id="{23840A60-96B2-4026-A7C8-8449B0C8465E}"/>
              </a:ext>
            </a:extLst>
          </p:cNvPr>
          <p:cNvCxnSpPr>
            <a:cxnSpLocks/>
          </p:cNvCxnSpPr>
          <p:nvPr/>
        </p:nvCxnSpPr>
        <p:spPr>
          <a:xfrm>
            <a:off x="2974311" y="1959429"/>
            <a:ext cx="6722348" cy="483912"/>
          </a:xfrm>
          <a:prstGeom prst="line">
            <a:avLst/>
          </a:prstGeom>
          <a:ln>
            <a:solidFill>
              <a:srgbClr val="73B66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7CB52D-EFB4-485F-93F4-9C0B16C2188B}"/>
              </a:ext>
            </a:extLst>
          </p:cNvPr>
          <p:cNvCxnSpPr>
            <a:cxnSpLocks/>
          </p:cNvCxnSpPr>
          <p:nvPr/>
        </p:nvCxnSpPr>
        <p:spPr>
          <a:xfrm>
            <a:off x="2974311" y="3768132"/>
            <a:ext cx="2146422" cy="2694551"/>
          </a:xfrm>
          <a:prstGeom prst="line">
            <a:avLst/>
          </a:prstGeom>
          <a:ln>
            <a:solidFill>
              <a:srgbClr val="73B6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44990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Hub Prioritization</a:t>
            </a: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017917" y="1949893"/>
            <a:ext cx="2499333" cy="3865563"/>
          </a:xfrm>
        </p:spPr>
      </p:pic>
      <p:sp>
        <p:nvSpPr>
          <p:cNvPr id="11" name="Rectangle 10">
            <a:extLst>
              <a:ext uri="{FF2B5EF4-FFF2-40B4-BE49-F238E27FC236}">
                <a16:creationId xmlns:a16="http://schemas.microsoft.com/office/drawing/2014/main" id="{DC28C683-98B5-4E7C-A9EF-70AC002A5728}"/>
              </a:ext>
            </a:extLst>
          </p:cNvPr>
          <p:cNvSpPr/>
          <p:nvPr/>
        </p:nvSpPr>
        <p:spPr>
          <a:xfrm>
            <a:off x="924448" y="1858950"/>
            <a:ext cx="1788607" cy="1376624"/>
          </a:xfrm>
          <a:prstGeom prst="rect">
            <a:avLst/>
          </a:prstGeom>
          <a:solidFill>
            <a:srgbClr val="73B66A">
              <a:alpha val="50196"/>
            </a:srgbClr>
          </a:solidFill>
          <a:ln>
            <a:solidFill>
              <a:srgbClr val="73B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DBB76C-FE81-4A9C-863F-0EE2A1C7CC93}"/>
              </a:ext>
            </a:extLst>
          </p:cNvPr>
          <p:cNvSpPr/>
          <p:nvPr/>
        </p:nvSpPr>
        <p:spPr>
          <a:xfrm>
            <a:off x="4994096" y="2146767"/>
            <a:ext cx="5225078" cy="4324375"/>
          </a:xfrm>
          <a:prstGeom prst="rect">
            <a:avLst/>
          </a:prstGeom>
          <a:solidFill>
            <a:srgbClr val="73B66A">
              <a:alpha val="50196"/>
            </a:srgbClr>
          </a:solidFill>
          <a:ln>
            <a:solidFill>
              <a:srgbClr val="73B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3237FF3-3797-4AF4-9091-3831CBEEC8C4}"/>
              </a:ext>
            </a:extLst>
          </p:cNvPr>
          <p:cNvCxnSpPr>
            <a:cxnSpLocks/>
          </p:cNvCxnSpPr>
          <p:nvPr/>
        </p:nvCxnSpPr>
        <p:spPr>
          <a:xfrm>
            <a:off x="2713055" y="1858950"/>
            <a:ext cx="7506119" cy="298267"/>
          </a:xfrm>
          <a:prstGeom prst="line">
            <a:avLst/>
          </a:prstGeom>
          <a:ln>
            <a:solidFill>
              <a:srgbClr val="73B6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45645D-A5B0-48E8-B35D-0FD8C9B96C27}"/>
              </a:ext>
            </a:extLst>
          </p:cNvPr>
          <p:cNvCxnSpPr>
            <a:cxnSpLocks/>
          </p:cNvCxnSpPr>
          <p:nvPr/>
        </p:nvCxnSpPr>
        <p:spPr>
          <a:xfrm>
            <a:off x="2713055" y="3235574"/>
            <a:ext cx="2277751" cy="3235568"/>
          </a:xfrm>
          <a:prstGeom prst="line">
            <a:avLst/>
          </a:prstGeom>
          <a:ln>
            <a:solidFill>
              <a:srgbClr val="73B66A"/>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srcRect l="801" t="2114" r="31717" b="-1"/>
          <a:stretch/>
        </p:blipFill>
        <p:spPr>
          <a:xfrm>
            <a:off x="5111839" y="2258647"/>
            <a:ext cx="4989592" cy="4111065"/>
          </a:xfrm>
          <a:prstGeom prst="rect">
            <a:avLst/>
          </a:prstGeom>
        </p:spPr>
      </p:pic>
    </p:spTree>
    <p:extLst>
      <p:ext uri="{BB962C8B-B14F-4D97-AF65-F5344CB8AC3E}">
        <p14:creationId xmlns:p14="http://schemas.microsoft.com/office/powerpoint/2010/main" val="232276005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Siting Considerations</a:t>
            </a:r>
          </a:p>
        </p:txBody>
      </p:sp>
      <p:sp>
        <p:nvSpPr>
          <p:cNvPr id="3" name="Content Placeholder 2"/>
          <p:cNvSpPr>
            <a:spLocks noGrp="1"/>
          </p:cNvSpPr>
          <p:nvPr>
            <p:ph idx="1"/>
          </p:nvPr>
        </p:nvSpPr>
        <p:spPr/>
        <p:txBody>
          <a:bodyPr>
            <a:normAutofit fontScale="85000" lnSpcReduction="20000"/>
          </a:bodyPr>
          <a:lstStyle/>
          <a:p>
            <a:r>
              <a:rPr lang="en-US" b="1" dirty="0"/>
              <a:t>Partners</a:t>
            </a:r>
          </a:p>
          <a:p>
            <a:pPr lvl="1"/>
            <a:r>
              <a:rPr lang="en-US" dirty="0"/>
              <a:t>Strong collaboration with clearly defined roles</a:t>
            </a:r>
          </a:p>
          <a:p>
            <a:pPr lvl="1"/>
            <a:r>
              <a:rPr lang="en-US" dirty="0"/>
              <a:t>Frequent and open communication</a:t>
            </a:r>
          </a:p>
          <a:p>
            <a:pPr lvl="1"/>
            <a:r>
              <a:rPr lang="en-US" dirty="0"/>
              <a:t>Deliverables and success tracking</a:t>
            </a:r>
          </a:p>
          <a:p>
            <a:pPr lvl="1"/>
            <a:endParaRPr lang="en-US" dirty="0"/>
          </a:p>
          <a:p>
            <a:r>
              <a:rPr lang="en-US" b="1" dirty="0"/>
              <a:t>Community Engagement</a:t>
            </a:r>
          </a:p>
          <a:p>
            <a:pPr lvl="1"/>
            <a:r>
              <a:rPr lang="en-US" dirty="0"/>
              <a:t>Targeted outreach for shared mobility drivers</a:t>
            </a:r>
          </a:p>
          <a:p>
            <a:pPr lvl="1"/>
            <a:r>
              <a:rPr lang="en-US" dirty="0"/>
              <a:t>Guidance for partners on equity and displacement considerations</a:t>
            </a:r>
          </a:p>
          <a:p>
            <a:pPr lvl="1"/>
            <a:endParaRPr lang="en-US" dirty="0"/>
          </a:p>
          <a:p>
            <a:r>
              <a:rPr lang="en-US" b="1" dirty="0"/>
              <a:t>Site Feasibility</a:t>
            </a:r>
          </a:p>
          <a:p>
            <a:pPr lvl="1"/>
            <a:r>
              <a:rPr lang="en-US" dirty="0"/>
              <a:t>Three-phase power for DC fast charge</a:t>
            </a:r>
          </a:p>
          <a:p>
            <a:pPr lvl="1"/>
            <a:r>
              <a:rPr lang="en-US" dirty="0"/>
              <a:t>Pole framing configurations</a:t>
            </a:r>
          </a:p>
          <a:p>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5F3AF3DF-64C1-4DA0-BAAC-8569E550BBAF}" type="slidenum">
              <a:rPr lang="en-US" smtClean="0"/>
              <a:pPr/>
              <a:t>17</a:t>
            </a:fld>
            <a:endParaRPr lang="en-US" dirty="0"/>
          </a:p>
        </p:txBody>
      </p:sp>
    </p:spTree>
    <p:extLst>
      <p:ext uri="{BB962C8B-B14F-4D97-AF65-F5344CB8AC3E}">
        <p14:creationId xmlns:p14="http://schemas.microsoft.com/office/powerpoint/2010/main" val="330268011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osis"/>
              </a:rPr>
              <a:t>Tool Limitations</a:t>
            </a:r>
          </a:p>
        </p:txBody>
      </p:sp>
      <p:sp>
        <p:nvSpPr>
          <p:cNvPr id="3" name="Content Placeholder 2"/>
          <p:cNvSpPr>
            <a:spLocks noGrp="1"/>
          </p:cNvSpPr>
          <p:nvPr>
            <p:ph idx="1"/>
          </p:nvPr>
        </p:nvSpPr>
        <p:spPr>
          <a:xfrm>
            <a:off x="1017917" y="1984075"/>
            <a:ext cx="9000290" cy="3865084"/>
          </a:xfrm>
        </p:spPr>
        <p:txBody>
          <a:bodyPr vert="horz" lIns="91440" tIns="45720" rIns="91440" bIns="45720" rtlCol="0" anchor="t">
            <a:normAutofit lnSpcReduction="10000"/>
          </a:bodyPr>
          <a:lstStyle/>
          <a:p>
            <a:r>
              <a:rPr lang="en-US" sz="2400" dirty="0"/>
              <a:t>Some transit modes and planned network and service changes were not included </a:t>
            </a:r>
          </a:p>
          <a:p>
            <a:endParaRPr lang="en-US" sz="2400" dirty="0"/>
          </a:p>
          <a:p>
            <a:r>
              <a:rPr lang="en-US" sz="2400" dirty="0"/>
              <a:t>Important locations at the edge of the city and far from highway access did not score well</a:t>
            </a:r>
          </a:p>
          <a:p>
            <a:endParaRPr lang="en-US" sz="2400" dirty="0"/>
          </a:p>
          <a:p>
            <a:r>
              <a:rPr lang="en-US" sz="2400" dirty="0">
                <a:latin typeface="Quicksand"/>
              </a:rPr>
              <a:t>Tool does not identify optimal EVSE network layout or planned EVSE installations</a:t>
            </a:r>
          </a:p>
          <a:p>
            <a:endParaRPr lang="en-US" sz="2400" dirty="0"/>
          </a:p>
          <a:p>
            <a:r>
              <a:rPr lang="en-US" sz="2400" dirty="0"/>
              <a:t>Installation cost was not a factor in siting prioritization</a:t>
            </a:r>
          </a:p>
        </p:txBody>
      </p:sp>
      <p:sp>
        <p:nvSpPr>
          <p:cNvPr id="4" name="Slide Number Placeholder 3"/>
          <p:cNvSpPr>
            <a:spLocks noGrp="1"/>
          </p:cNvSpPr>
          <p:nvPr>
            <p:ph type="sldNum" sz="quarter" idx="4294967295"/>
          </p:nvPr>
        </p:nvSpPr>
        <p:spPr>
          <a:xfrm>
            <a:off x="9448800" y="6356350"/>
            <a:ext cx="2743200" cy="365125"/>
          </a:xfrm>
        </p:spPr>
        <p:txBody>
          <a:bodyPr/>
          <a:lstStyle/>
          <a:p>
            <a:fld id="{5F3AF3DF-64C1-4DA0-BAAC-8569E550BBAF}" type="slidenum">
              <a:rPr lang="en-US" smtClean="0"/>
              <a:pPr/>
              <a:t>18</a:t>
            </a:fld>
            <a:endParaRPr lang="en-US" dirty="0"/>
          </a:p>
        </p:txBody>
      </p:sp>
    </p:spTree>
    <p:extLst>
      <p:ext uri="{BB962C8B-B14F-4D97-AF65-F5344CB8AC3E}">
        <p14:creationId xmlns:p14="http://schemas.microsoft.com/office/powerpoint/2010/main" val="387580126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Content Placeholder 2"/>
          <p:cNvSpPr>
            <a:spLocks noGrp="1"/>
          </p:cNvSpPr>
          <p:nvPr>
            <p:ph idx="1"/>
          </p:nvPr>
        </p:nvSpPr>
        <p:spPr>
          <a:xfrm>
            <a:off x="1017917" y="1984075"/>
            <a:ext cx="9000290" cy="3865084"/>
          </a:xfrm>
        </p:spPr>
        <p:txBody>
          <a:bodyPr>
            <a:normAutofit/>
          </a:bodyPr>
          <a:lstStyle/>
          <a:p>
            <a:r>
              <a:rPr lang="en-US" sz="2400" dirty="0"/>
              <a:t>Cities have an opportunity to align multiple goals with EV charger siting</a:t>
            </a:r>
          </a:p>
          <a:p>
            <a:endParaRPr lang="en-US" sz="2400" dirty="0"/>
          </a:p>
          <a:p>
            <a:r>
              <a:rPr lang="en-US" sz="2400" dirty="0"/>
              <a:t>Existing publicly available data and suitability analysis tools can be applied to virtually any geography in the US</a:t>
            </a:r>
          </a:p>
          <a:p>
            <a:endParaRPr lang="en-US" sz="2400" dirty="0"/>
          </a:p>
          <a:p>
            <a:r>
              <a:rPr lang="en-US" sz="2400" dirty="0"/>
              <a:t>Web-based mapping tools can facilitate dynamic stake holder engagement in decision making </a:t>
            </a:r>
          </a:p>
        </p:txBody>
      </p:sp>
      <p:sp>
        <p:nvSpPr>
          <p:cNvPr id="4" name="Slide Number Placeholder 3"/>
          <p:cNvSpPr>
            <a:spLocks noGrp="1"/>
          </p:cNvSpPr>
          <p:nvPr>
            <p:ph type="sldNum" sz="quarter" idx="4294967295"/>
          </p:nvPr>
        </p:nvSpPr>
        <p:spPr>
          <a:xfrm>
            <a:off x="9448800" y="6356350"/>
            <a:ext cx="2743200" cy="365125"/>
          </a:xfrm>
        </p:spPr>
        <p:txBody>
          <a:bodyPr/>
          <a:lstStyle/>
          <a:p>
            <a:fld id="{5F3AF3DF-64C1-4DA0-BAAC-8569E550BBAF}" type="slidenum">
              <a:rPr lang="en-US" smtClean="0"/>
              <a:pPr/>
              <a:t>19</a:t>
            </a:fld>
            <a:endParaRPr lang="en-US" dirty="0"/>
          </a:p>
        </p:txBody>
      </p:sp>
    </p:spTree>
    <p:extLst>
      <p:ext uri="{BB962C8B-B14F-4D97-AF65-F5344CB8AC3E}">
        <p14:creationId xmlns:p14="http://schemas.microsoft.com/office/powerpoint/2010/main" val="18222500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p>
        </p:txBody>
      </p:sp>
      <p:sp>
        <p:nvSpPr>
          <p:cNvPr id="5" name="Content Placeholder 4"/>
          <p:cNvSpPr>
            <a:spLocks noGrp="1"/>
          </p:cNvSpPr>
          <p:nvPr>
            <p:ph idx="1"/>
          </p:nvPr>
        </p:nvSpPr>
        <p:spPr/>
        <p:txBody>
          <a:bodyPr/>
          <a:lstStyle/>
          <a:p>
            <a:r>
              <a:rPr lang="en-US" dirty="0"/>
              <a:t>Introduction</a:t>
            </a:r>
          </a:p>
          <a:p>
            <a:r>
              <a:rPr lang="en-US" dirty="0"/>
              <a:t>Background and Purpose of the Project</a:t>
            </a:r>
          </a:p>
          <a:p>
            <a:r>
              <a:rPr lang="en-US" dirty="0"/>
              <a:t>EVSE Dynamic Siting Tool</a:t>
            </a:r>
          </a:p>
          <a:p>
            <a:r>
              <a:rPr lang="en-US" dirty="0"/>
              <a:t>Shared Mobility Hub Prioritization</a:t>
            </a:r>
          </a:p>
          <a:p>
            <a:r>
              <a:rPr lang="en-US" dirty="0"/>
              <a:t>Implementation Plan</a:t>
            </a:r>
          </a:p>
          <a:p>
            <a:r>
              <a:rPr lang="en-US" dirty="0"/>
              <a:t>Limitations</a:t>
            </a:r>
          </a:p>
        </p:txBody>
      </p:sp>
    </p:spTree>
    <p:extLst>
      <p:ext uri="{BB962C8B-B14F-4D97-AF65-F5344CB8AC3E}">
        <p14:creationId xmlns:p14="http://schemas.microsoft.com/office/powerpoint/2010/main" val="344375479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a:t>Questions?</a:t>
            </a:r>
          </a:p>
        </p:txBody>
      </p:sp>
      <p:sp>
        <p:nvSpPr>
          <p:cNvPr id="3" name="Rectangle 2"/>
          <p:cNvSpPr/>
          <p:nvPr/>
        </p:nvSpPr>
        <p:spPr>
          <a:xfrm>
            <a:off x="4258849" y="4180344"/>
            <a:ext cx="7689897" cy="2308324"/>
          </a:xfrm>
          <a:prstGeom prst="rect">
            <a:avLst/>
          </a:prstGeom>
        </p:spPr>
        <p:txBody>
          <a:bodyPr wrap="square">
            <a:spAutoFit/>
          </a:bodyPr>
          <a:lstStyle/>
          <a:p>
            <a:pPr lvl="0"/>
            <a:r>
              <a:rPr lang="en-US" sz="1200" i="1" dirty="0"/>
              <a:t>Acknowledgment:</a:t>
            </a:r>
            <a:r>
              <a:rPr lang="en-US" sz="1200" dirty="0"/>
              <a:t> “This material is based upon work supported by the U.S. Department of Energy’s Office of Energy Efficiency and Renewable Energy (EERE) under the Vehicles Technologies Office (VTO) Deployment Award Number DE-EE0008261.”</a:t>
            </a:r>
          </a:p>
          <a:p>
            <a:r>
              <a:rPr lang="en-US" sz="1200" dirty="0"/>
              <a:t> </a:t>
            </a:r>
          </a:p>
          <a:p>
            <a:pPr lvl="0"/>
            <a:r>
              <a:rPr lang="en-US" sz="1200" i="1" dirty="0"/>
              <a:t>Disclaimer: </a:t>
            </a:r>
            <a:r>
              <a:rPr lang="en-US" sz="1200" dirty="0"/>
              <a:t>“This report was prepared as an account of work sponsored by an</a:t>
            </a:r>
            <a:r>
              <a:rPr lang="en-US" sz="1200" i="1" dirty="0"/>
              <a:t> </a:t>
            </a:r>
            <a:r>
              <a:rPr lang="en-US" sz="1200" dirty="0"/>
              <a:t>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spTree>
    <p:extLst>
      <p:ext uri="{BB962C8B-B14F-4D97-AF65-F5344CB8AC3E}">
        <p14:creationId xmlns:p14="http://schemas.microsoft.com/office/powerpoint/2010/main" val="341465297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
        <p:nvSpPr>
          <p:cNvPr id="5" name="Content Placeholder 4"/>
          <p:cNvSpPr>
            <a:spLocks noGrp="1"/>
          </p:cNvSpPr>
          <p:nvPr>
            <p:ph idx="1"/>
          </p:nvPr>
        </p:nvSpPr>
        <p:spPr/>
        <p:txBody>
          <a:bodyPr/>
          <a:lstStyle/>
          <a:p>
            <a:r>
              <a:rPr lang="en-US" b="1" dirty="0"/>
              <a:t>Project Overview</a:t>
            </a:r>
          </a:p>
          <a:p>
            <a:pPr lvl="1"/>
            <a:r>
              <a:rPr lang="en-US" dirty="0"/>
              <a:t>Accelerate EV adoption in shared mobility</a:t>
            </a:r>
          </a:p>
          <a:p>
            <a:pPr lvl="1"/>
            <a:r>
              <a:rPr lang="en-US" dirty="0"/>
              <a:t>Establish best practices for other US cities</a:t>
            </a:r>
          </a:p>
          <a:p>
            <a:pPr lvl="1"/>
            <a:endParaRPr lang="en-US" dirty="0"/>
          </a:p>
          <a:p>
            <a:r>
              <a:rPr lang="en-US" b="1" dirty="0"/>
              <a:t>Partners</a:t>
            </a:r>
          </a:p>
        </p:txBody>
      </p:sp>
      <p:pic>
        <p:nvPicPr>
          <p:cNvPr id="7" name="Picture 6">
            <a:extLst>
              <a:ext uri="{FF2B5EF4-FFF2-40B4-BE49-F238E27FC236}">
                <a16:creationId xmlns:a16="http://schemas.microsoft.com/office/drawing/2014/main" id="{C3258F4B-DC42-4236-B701-6C4108FE215D}"/>
              </a:ext>
            </a:extLst>
          </p:cNvPr>
          <p:cNvPicPr>
            <a:picLocks noChangeAspect="1"/>
          </p:cNvPicPr>
          <p:nvPr/>
        </p:nvPicPr>
        <p:blipFill>
          <a:blip r:embed="rId3"/>
          <a:stretch>
            <a:fillRect/>
          </a:stretch>
        </p:blipFill>
        <p:spPr>
          <a:xfrm>
            <a:off x="4597589" y="4497351"/>
            <a:ext cx="3185179" cy="694264"/>
          </a:xfrm>
          <a:prstGeom prst="rect">
            <a:avLst/>
          </a:prstGeom>
        </p:spPr>
      </p:pic>
      <p:pic>
        <p:nvPicPr>
          <p:cNvPr id="8" name="Picture 7">
            <a:extLst>
              <a:ext uri="{FF2B5EF4-FFF2-40B4-BE49-F238E27FC236}">
                <a16:creationId xmlns:a16="http://schemas.microsoft.com/office/drawing/2014/main" id="{9B07D3FA-76FA-48EB-879F-E24D44E1B477}"/>
              </a:ext>
            </a:extLst>
          </p:cNvPr>
          <p:cNvPicPr>
            <a:picLocks noChangeAspect="1"/>
          </p:cNvPicPr>
          <p:nvPr/>
        </p:nvPicPr>
        <p:blipFill>
          <a:blip r:embed="rId4"/>
          <a:stretch>
            <a:fillRect/>
          </a:stretch>
        </p:blipFill>
        <p:spPr>
          <a:xfrm>
            <a:off x="1374996" y="4495189"/>
            <a:ext cx="2165540" cy="694264"/>
          </a:xfrm>
          <a:prstGeom prst="rect">
            <a:avLst/>
          </a:prstGeom>
        </p:spPr>
      </p:pic>
      <p:pic>
        <p:nvPicPr>
          <p:cNvPr id="10" name="Picture 6" descr="Image result for ReachNow">
            <a:extLst>
              <a:ext uri="{FF2B5EF4-FFF2-40B4-BE49-F238E27FC236}">
                <a16:creationId xmlns:a16="http://schemas.microsoft.com/office/drawing/2014/main" id="{439E3B29-D7BC-4332-B267-8DC85FD1B8D6}"/>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731668" y="5627250"/>
            <a:ext cx="1890813" cy="2551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902249" y="4269715"/>
            <a:ext cx="3149766" cy="1101346"/>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22243" y="5375283"/>
            <a:ext cx="1674111" cy="759130"/>
          </a:xfrm>
          <a:prstGeom prst="rect">
            <a:avLst/>
          </a:prstGeom>
        </p:spPr>
      </p:pic>
      <p:pic>
        <p:nvPicPr>
          <p:cNvPr id="15" name="Picture 14">
            <a:extLst>
              <a:ext uri="{FF2B5EF4-FFF2-40B4-BE49-F238E27FC236}">
                <a16:creationId xmlns:a16="http://schemas.microsoft.com/office/drawing/2014/main" id="{F01B345E-ACB6-4503-ACCA-E2A87390FE76}"/>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299289" y="5385529"/>
            <a:ext cx="3014848" cy="738638"/>
          </a:xfrm>
          <a:prstGeom prst="rect">
            <a:avLst/>
          </a:prstGeom>
        </p:spPr>
      </p:pic>
    </p:spTree>
    <p:extLst>
      <p:ext uri="{BB962C8B-B14F-4D97-AF65-F5344CB8AC3E}">
        <p14:creationId xmlns:p14="http://schemas.microsoft.com/office/powerpoint/2010/main" val="305141543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C13FE1-5279-4263-9289-E202BF67237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p:cNvSpPr>
            <a:spLocks noGrp="1"/>
          </p:cNvSpPr>
          <p:nvPr>
            <p:ph type="title"/>
          </p:nvPr>
        </p:nvSpPr>
        <p:spPr/>
        <p:txBody>
          <a:bodyPr>
            <a:normAutofit/>
          </a:bodyPr>
          <a:lstStyle/>
          <a:p>
            <a:r>
              <a:rPr lang="en-US" dirty="0"/>
              <a:t>Sources of U.S. Carbon Emissions</a:t>
            </a:r>
          </a:p>
        </p:txBody>
      </p:sp>
    </p:spTree>
    <p:extLst>
      <p:ext uri="{BB962C8B-B14F-4D97-AF65-F5344CB8AC3E}">
        <p14:creationId xmlns:p14="http://schemas.microsoft.com/office/powerpoint/2010/main" val="18774603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Electricity is Getting Cleaner</a:t>
            </a:r>
          </a:p>
        </p:txBody>
      </p:sp>
      <p:pic>
        <p:nvPicPr>
          <p:cNvPr id="4" name="Picture 3">
            <a:extLst>
              <a:ext uri="{FF2B5EF4-FFF2-40B4-BE49-F238E27FC236}">
                <a16:creationId xmlns:a16="http://schemas.microsoft.com/office/drawing/2014/main" id="{9862DC6E-E44A-4194-BF16-740B76EC42F0}"/>
              </a:ext>
            </a:extLst>
          </p:cNvPr>
          <p:cNvPicPr>
            <a:picLocks noChangeAspect="1"/>
          </p:cNvPicPr>
          <p:nvPr/>
        </p:nvPicPr>
        <p:blipFill rotWithShape="1">
          <a:blip r:embed="rId3"/>
          <a:srcRect r="31173"/>
          <a:stretch/>
        </p:blipFill>
        <p:spPr>
          <a:xfrm>
            <a:off x="3536746" y="1821094"/>
            <a:ext cx="5298221" cy="4834899"/>
          </a:xfrm>
          <a:prstGeom prst="rect">
            <a:avLst/>
          </a:prstGeom>
        </p:spPr>
      </p:pic>
    </p:spTree>
    <p:extLst>
      <p:ext uri="{BB962C8B-B14F-4D97-AF65-F5344CB8AC3E}">
        <p14:creationId xmlns:p14="http://schemas.microsoft.com/office/powerpoint/2010/main" val="3786622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spect="1" noChangeArrowheads="1" noTextEdit="1"/>
          </p:cNvSpPr>
          <p:nvPr/>
        </p:nvSpPr>
        <p:spPr bwMode="auto">
          <a:xfrm>
            <a:off x="2900143" y="4127501"/>
            <a:ext cx="24479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a:t>Shared Mobility Hubs</a:t>
            </a:r>
          </a:p>
        </p:txBody>
      </p:sp>
      <p:sp>
        <p:nvSpPr>
          <p:cNvPr id="3" name="Content Placeholder 2"/>
          <p:cNvSpPr>
            <a:spLocks noGrp="1"/>
          </p:cNvSpPr>
          <p:nvPr>
            <p:ph idx="1"/>
          </p:nvPr>
        </p:nvSpPr>
        <p:spPr>
          <a:xfrm>
            <a:off x="1017917" y="1984075"/>
            <a:ext cx="6558540" cy="3865084"/>
          </a:xfrm>
        </p:spPr>
        <p:txBody>
          <a:bodyPr/>
          <a:lstStyle/>
          <a:p>
            <a:r>
              <a:rPr lang="en-US" b="1" dirty="0"/>
              <a:t>What are they? </a:t>
            </a:r>
          </a:p>
          <a:p>
            <a:pPr lvl="1"/>
            <a:r>
              <a:rPr lang="en-US" dirty="0"/>
              <a:t>Major transit connections with complementary shared travel modes and services </a:t>
            </a:r>
          </a:p>
          <a:p>
            <a:pPr lvl="1"/>
            <a:endParaRPr lang="en-US" dirty="0"/>
          </a:p>
          <a:p>
            <a:r>
              <a:rPr lang="en-US" b="1" dirty="0"/>
              <a:t>Why should they be electrified?</a:t>
            </a:r>
          </a:p>
          <a:p>
            <a:pPr lvl="1"/>
            <a:r>
              <a:rPr lang="en-US" dirty="0"/>
              <a:t>Reduce emissions by accelerating EV adoption for high mileage modes</a:t>
            </a:r>
          </a:p>
        </p:txBody>
      </p:sp>
      <p:pic>
        <p:nvPicPr>
          <p:cNvPr id="11" name="Picture 10">
            <a:extLst>
              <a:ext uri="{FF2B5EF4-FFF2-40B4-BE49-F238E27FC236}">
                <a16:creationId xmlns:a16="http://schemas.microsoft.com/office/drawing/2014/main" id="{D29649DA-3B88-4CE4-B1F8-FC5DF4E3373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8139164" y="1798654"/>
            <a:ext cx="4052835" cy="3768133"/>
          </a:xfrm>
          <a:prstGeom prst="rect">
            <a:avLst/>
          </a:prstGeom>
        </p:spPr>
      </p:pic>
    </p:spTree>
    <p:extLst>
      <p:ext uri="{BB962C8B-B14F-4D97-AF65-F5344CB8AC3E}">
        <p14:creationId xmlns:p14="http://schemas.microsoft.com/office/powerpoint/2010/main" val="315221976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3D47D91-C4D5-4337-B6C4-75EE5998DC9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Barriers to EV Adoption</a:t>
            </a:r>
          </a:p>
        </p:txBody>
      </p:sp>
      <p:sp>
        <p:nvSpPr>
          <p:cNvPr id="15" name="Content Placeholder 14">
            <a:extLst>
              <a:ext uri="{FF2B5EF4-FFF2-40B4-BE49-F238E27FC236}">
                <a16:creationId xmlns:a16="http://schemas.microsoft.com/office/drawing/2014/main" id="{BF4CB2BB-A1B5-4A0D-B710-FF8AAA85269E}"/>
              </a:ext>
            </a:extLst>
          </p:cNvPr>
          <p:cNvSpPr>
            <a:spLocks noGrp="1"/>
          </p:cNvSpPr>
          <p:nvPr>
            <p:ph idx="1"/>
          </p:nvPr>
        </p:nvSpPr>
        <p:spPr>
          <a:xfrm>
            <a:off x="1949380" y="4824884"/>
            <a:ext cx="1537398" cy="1716596"/>
          </a:xfrm>
        </p:spPr>
        <p:txBody>
          <a:bodyPr anchor="ctr"/>
          <a:lstStyle/>
          <a:p>
            <a:pPr marL="0" indent="0">
              <a:buNone/>
            </a:pPr>
            <a:r>
              <a:rPr lang="en-US" b="1" dirty="0">
                <a:solidFill>
                  <a:schemeClr val="bg1"/>
                </a:solidFill>
              </a:rPr>
              <a:t>High Vehicle Cost</a:t>
            </a:r>
          </a:p>
        </p:txBody>
      </p:sp>
      <p:sp>
        <p:nvSpPr>
          <p:cNvPr id="16" name="Content Placeholder 14">
            <a:extLst>
              <a:ext uri="{FF2B5EF4-FFF2-40B4-BE49-F238E27FC236}">
                <a16:creationId xmlns:a16="http://schemas.microsoft.com/office/drawing/2014/main" id="{A47F7477-1FEE-4FA1-B501-9207EB44A657}"/>
              </a:ext>
            </a:extLst>
          </p:cNvPr>
          <p:cNvSpPr txBox="1">
            <a:spLocks/>
          </p:cNvSpPr>
          <p:nvPr/>
        </p:nvSpPr>
        <p:spPr>
          <a:xfrm>
            <a:off x="5032549" y="4860053"/>
            <a:ext cx="2126901" cy="16462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Quicksand"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Quicksand"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Quicksand"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cksand"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cksand"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bg1"/>
                </a:solidFill>
              </a:rPr>
              <a:t>Lack of Awareness</a:t>
            </a:r>
          </a:p>
        </p:txBody>
      </p:sp>
      <p:sp>
        <p:nvSpPr>
          <p:cNvPr id="17" name="Content Placeholder 14">
            <a:extLst>
              <a:ext uri="{FF2B5EF4-FFF2-40B4-BE49-F238E27FC236}">
                <a16:creationId xmlns:a16="http://schemas.microsoft.com/office/drawing/2014/main" id="{694DA306-9126-49DC-8EC4-2F187AF724FF}"/>
              </a:ext>
            </a:extLst>
          </p:cNvPr>
          <p:cNvSpPr txBox="1">
            <a:spLocks/>
          </p:cNvSpPr>
          <p:nvPr/>
        </p:nvSpPr>
        <p:spPr>
          <a:xfrm>
            <a:off x="8725317" y="4860053"/>
            <a:ext cx="1834662" cy="16462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Quicksand"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Quicksand"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Quicksand"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cksand"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cksand"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b="1" dirty="0">
                <a:solidFill>
                  <a:schemeClr val="bg1"/>
                </a:solidFill>
              </a:rPr>
              <a:t>Lack of Reliable Public Charging</a:t>
            </a:r>
          </a:p>
        </p:txBody>
      </p:sp>
    </p:spTree>
    <p:extLst>
      <p:ext uri="{BB962C8B-B14F-4D97-AF65-F5344CB8AC3E}">
        <p14:creationId xmlns:p14="http://schemas.microsoft.com/office/powerpoint/2010/main" val="411918769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Objectives</a:t>
            </a:r>
          </a:p>
        </p:txBody>
      </p:sp>
      <p:sp>
        <p:nvSpPr>
          <p:cNvPr id="6" name="Rectangle 5">
            <a:extLst>
              <a:ext uri="{FF2B5EF4-FFF2-40B4-BE49-F238E27FC236}">
                <a16:creationId xmlns:a16="http://schemas.microsoft.com/office/drawing/2014/main" id="{AA2A63B2-B904-45B6-996B-14016670C8D2}"/>
              </a:ext>
            </a:extLst>
          </p:cNvPr>
          <p:cNvSpPr/>
          <p:nvPr/>
        </p:nvSpPr>
        <p:spPr>
          <a:xfrm>
            <a:off x="1339515" y="4251006"/>
            <a:ext cx="2257927" cy="1077218"/>
          </a:xfrm>
          <a:prstGeom prst="rect">
            <a:avLst/>
          </a:prstGeom>
        </p:spPr>
        <p:txBody>
          <a:bodyPr wrap="square">
            <a:spAutoFit/>
          </a:bodyPr>
          <a:lstStyle/>
          <a:p>
            <a:pPr algn="ctr"/>
            <a:r>
              <a:rPr lang="en-US" sz="1600" b="1" dirty="0">
                <a:latin typeface="Quicksand" panose="00000500000000000000" pitchFamily="2" charset="0"/>
              </a:rPr>
              <a:t>EV Network Development </a:t>
            </a:r>
          </a:p>
          <a:p>
            <a:pPr algn="ctr"/>
            <a:r>
              <a:rPr lang="en-US" sz="1600" dirty="0">
                <a:latin typeface="Quicksand" panose="00000500000000000000" pitchFamily="2" charset="0"/>
              </a:rPr>
              <a:t>Fill gaps in existing EV charger network</a:t>
            </a:r>
          </a:p>
        </p:txBody>
      </p:sp>
      <p:sp>
        <p:nvSpPr>
          <p:cNvPr id="7" name="Rectangle 6">
            <a:extLst>
              <a:ext uri="{FF2B5EF4-FFF2-40B4-BE49-F238E27FC236}">
                <a16:creationId xmlns:a16="http://schemas.microsoft.com/office/drawing/2014/main" id="{A6023815-E0F5-456A-BF6D-9473796CC969}"/>
              </a:ext>
            </a:extLst>
          </p:cNvPr>
          <p:cNvSpPr/>
          <p:nvPr/>
        </p:nvSpPr>
        <p:spPr>
          <a:xfrm>
            <a:off x="3777916" y="4251006"/>
            <a:ext cx="2257927" cy="1569660"/>
          </a:xfrm>
          <a:prstGeom prst="rect">
            <a:avLst/>
          </a:prstGeom>
        </p:spPr>
        <p:txBody>
          <a:bodyPr wrap="square">
            <a:spAutoFit/>
          </a:bodyPr>
          <a:lstStyle/>
          <a:p>
            <a:pPr algn="ctr"/>
            <a:r>
              <a:rPr lang="en-US" sz="1600" b="1" dirty="0">
                <a:latin typeface="Quicksand" panose="00000500000000000000" pitchFamily="2" charset="0"/>
              </a:rPr>
              <a:t>Equity &amp; Environmental Justice</a:t>
            </a:r>
          </a:p>
          <a:p>
            <a:pPr algn="ctr"/>
            <a:r>
              <a:rPr lang="en-US" sz="1600" dirty="0">
                <a:latin typeface="Quicksand" panose="00000500000000000000" pitchFamily="2" charset="0"/>
              </a:rPr>
              <a:t>Address air quality and environmental justice objectives</a:t>
            </a:r>
          </a:p>
        </p:txBody>
      </p:sp>
      <p:sp>
        <p:nvSpPr>
          <p:cNvPr id="8" name="Rectangle 7">
            <a:extLst>
              <a:ext uri="{FF2B5EF4-FFF2-40B4-BE49-F238E27FC236}">
                <a16:creationId xmlns:a16="http://schemas.microsoft.com/office/drawing/2014/main" id="{635F47B6-A706-489E-8E8D-22935024441F}"/>
              </a:ext>
            </a:extLst>
          </p:cNvPr>
          <p:cNvSpPr/>
          <p:nvPr/>
        </p:nvSpPr>
        <p:spPr>
          <a:xfrm>
            <a:off x="6212304" y="4251006"/>
            <a:ext cx="2257927" cy="1569660"/>
          </a:xfrm>
          <a:prstGeom prst="rect">
            <a:avLst/>
          </a:prstGeom>
        </p:spPr>
        <p:txBody>
          <a:bodyPr wrap="square">
            <a:spAutoFit/>
          </a:bodyPr>
          <a:lstStyle/>
          <a:p>
            <a:pPr algn="ctr"/>
            <a:r>
              <a:rPr lang="en-US" sz="1600" b="1" dirty="0">
                <a:latin typeface="Quicksand" panose="00000500000000000000" pitchFamily="2" charset="0"/>
              </a:rPr>
              <a:t>Shared Mobility</a:t>
            </a:r>
          </a:p>
          <a:p>
            <a:pPr algn="ctr"/>
            <a:r>
              <a:rPr lang="en-US" sz="1600" dirty="0">
                <a:latin typeface="Quicksand" panose="00000500000000000000" pitchFamily="2" charset="0"/>
              </a:rPr>
              <a:t>Serve locations with current high market demand for ride-hailing and carsharing services</a:t>
            </a:r>
          </a:p>
        </p:txBody>
      </p:sp>
      <p:sp>
        <p:nvSpPr>
          <p:cNvPr id="9" name="Rectangle 8">
            <a:extLst>
              <a:ext uri="{FF2B5EF4-FFF2-40B4-BE49-F238E27FC236}">
                <a16:creationId xmlns:a16="http://schemas.microsoft.com/office/drawing/2014/main" id="{1B9182A5-EA7C-41B7-BD0E-F86832D3F4C2}"/>
              </a:ext>
            </a:extLst>
          </p:cNvPr>
          <p:cNvSpPr/>
          <p:nvPr/>
        </p:nvSpPr>
        <p:spPr>
          <a:xfrm>
            <a:off x="8710863" y="4251006"/>
            <a:ext cx="2141622" cy="1569660"/>
          </a:xfrm>
          <a:prstGeom prst="rect">
            <a:avLst/>
          </a:prstGeom>
        </p:spPr>
        <p:txBody>
          <a:bodyPr wrap="square">
            <a:spAutoFit/>
          </a:bodyPr>
          <a:lstStyle/>
          <a:p>
            <a:pPr algn="ctr"/>
            <a:r>
              <a:rPr lang="en-US" sz="1600" b="1" dirty="0">
                <a:latin typeface="Quicksand" panose="00000500000000000000" pitchFamily="2" charset="0"/>
              </a:rPr>
              <a:t>Gaps in Transit Access </a:t>
            </a:r>
          </a:p>
          <a:p>
            <a:pPr algn="ctr"/>
            <a:r>
              <a:rPr lang="en-US" sz="1600" dirty="0">
                <a:latin typeface="Quicksand" panose="00000500000000000000" pitchFamily="2" charset="0"/>
              </a:rPr>
              <a:t>Enable better first-last mile connections to high-capacity transit</a:t>
            </a:r>
          </a:p>
        </p:txBody>
      </p:sp>
      <p:pic>
        <p:nvPicPr>
          <p:cNvPr id="13" name="Picture 12">
            <a:extLst>
              <a:ext uri="{FF2B5EF4-FFF2-40B4-BE49-F238E27FC236}">
                <a16:creationId xmlns:a16="http://schemas.microsoft.com/office/drawing/2014/main" id="{34E97B98-6EBB-4DE8-BCD1-D1A503F6EF8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2069425"/>
            <a:ext cx="12192000" cy="2021307"/>
          </a:xfrm>
          <a:prstGeom prst="rect">
            <a:avLst/>
          </a:prstGeom>
        </p:spPr>
      </p:pic>
    </p:spTree>
    <p:extLst>
      <p:ext uri="{BB962C8B-B14F-4D97-AF65-F5344CB8AC3E}">
        <p14:creationId xmlns:p14="http://schemas.microsoft.com/office/powerpoint/2010/main" val="143933525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osis"/>
              </a:rPr>
              <a:t>EVSE Dynamic Siting Tool</a:t>
            </a:r>
          </a:p>
        </p:txBody>
      </p:sp>
      <p:pic>
        <p:nvPicPr>
          <p:cNvPr id="5" name="Picture 4"/>
          <p:cNvPicPr>
            <a:picLocks noChangeAspect="1"/>
          </p:cNvPicPr>
          <p:nvPr/>
        </p:nvPicPr>
        <p:blipFill rotWithShape="1">
          <a:blip r:embed="rId3"/>
          <a:srcRect t="10446" r="30146"/>
          <a:stretch/>
        </p:blipFill>
        <p:spPr>
          <a:xfrm>
            <a:off x="3105854" y="1609959"/>
            <a:ext cx="5980291" cy="5248041"/>
          </a:xfrm>
          <a:prstGeom prst="rect">
            <a:avLst/>
          </a:prstGeom>
        </p:spPr>
      </p:pic>
    </p:spTree>
    <p:extLst>
      <p:ext uri="{BB962C8B-B14F-4D97-AF65-F5344CB8AC3E}">
        <p14:creationId xmlns:p14="http://schemas.microsoft.com/office/powerpoint/2010/main" val="638067655"/>
      </p:ext>
    </p:extLst>
  </p:cSld>
  <p:clrMapOvr>
    <a:masterClrMapping/>
  </p:clrMapOvr>
  <p:transition spd="slow">
    <p:push dir="u"/>
  </p:transition>
</p:sld>
</file>

<file path=ppt/theme/theme1.xml><?xml version="1.0" encoding="utf-8"?>
<a:theme xmlns:a="http://schemas.openxmlformats.org/drawingml/2006/main" name="FP Bra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7794</TotalTime>
  <Words>3455</Words>
  <Application>Microsoft Office PowerPoint</Application>
  <PresentationFormat>Widescreen</PresentationFormat>
  <Paragraphs>244</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Dosis</vt:lpstr>
      <vt:lpstr>Quicksand</vt:lpstr>
      <vt:lpstr>Arial</vt:lpstr>
      <vt:lpstr>Segoe UI</vt:lpstr>
      <vt:lpstr>Calibri</vt:lpstr>
      <vt:lpstr>Calibri Light</vt:lpstr>
      <vt:lpstr>FP Brand</vt:lpstr>
      <vt:lpstr>Dynamic EV Charging Infrastructure Prioritization</vt:lpstr>
      <vt:lpstr>Outline</vt:lpstr>
      <vt:lpstr>Introduction</vt:lpstr>
      <vt:lpstr>Sources of U.S. Carbon Emissions</vt:lpstr>
      <vt:lpstr>Electricity is Getting Cleaner</vt:lpstr>
      <vt:lpstr>Shared Mobility Hubs</vt:lpstr>
      <vt:lpstr>Barriers to EV Adoption</vt:lpstr>
      <vt:lpstr>Primary Objectives</vt:lpstr>
      <vt:lpstr>EVSE Dynamic Siting Tool</vt:lpstr>
      <vt:lpstr>Data Sources</vt:lpstr>
      <vt:lpstr>EV Network Development</vt:lpstr>
      <vt:lpstr>Equity &amp; Environmental Justice</vt:lpstr>
      <vt:lpstr>Shared Mobility Demand</vt:lpstr>
      <vt:lpstr>Gap in Transit Access</vt:lpstr>
      <vt:lpstr>Tool Results</vt:lpstr>
      <vt:lpstr>Hub Prioritization</vt:lpstr>
      <vt:lpstr>Siting Considerations</vt:lpstr>
      <vt:lpstr>Tool Limitations</vt:lpstr>
      <vt:lpstr>Key Takeaways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Wasserman</dc:creator>
  <cp:lastModifiedBy>Corwin Bell</cp:lastModifiedBy>
  <cp:revision>627</cp:revision>
  <cp:lastPrinted>2019-04-19T16:44:58Z</cp:lastPrinted>
  <dcterms:created xsi:type="dcterms:W3CDTF">2015-08-27T02:02:45Z</dcterms:created>
  <dcterms:modified xsi:type="dcterms:W3CDTF">2019-10-09T23:06:05Z</dcterms:modified>
</cp:coreProperties>
</file>